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6" r:id="rId1"/>
  </p:sldMasterIdLst>
  <p:notesMasterIdLst>
    <p:notesMasterId r:id="rId29"/>
  </p:notesMasterIdLst>
  <p:sldIdLst>
    <p:sldId id="939" r:id="rId2"/>
    <p:sldId id="898" r:id="rId3"/>
    <p:sldId id="899" r:id="rId4"/>
    <p:sldId id="900" r:id="rId5"/>
    <p:sldId id="1037" r:id="rId6"/>
    <p:sldId id="1013" r:id="rId7"/>
    <p:sldId id="1039" r:id="rId8"/>
    <p:sldId id="1010" r:id="rId9"/>
    <p:sldId id="1011" r:id="rId10"/>
    <p:sldId id="1038" r:id="rId11"/>
    <p:sldId id="1017" r:id="rId12"/>
    <p:sldId id="1018" r:id="rId13"/>
    <p:sldId id="1033" r:id="rId14"/>
    <p:sldId id="1021" r:id="rId15"/>
    <p:sldId id="1040" r:id="rId16"/>
    <p:sldId id="1044" r:id="rId17"/>
    <p:sldId id="1022" r:id="rId18"/>
    <p:sldId id="1023" r:id="rId19"/>
    <p:sldId id="1041" r:id="rId20"/>
    <p:sldId id="1042" r:id="rId21"/>
    <p:sldId id="1034" r:id="rId22"/>
    <p:sldId id="1035" r:id="rId23"/>
    <p:sldId id="1036" r:id="rId24"/>
    <p:sldId id="1029" r:id="rId25"/>
    <p:sldId id="1030" r:id="rId26"/>
    <p:sldId id="1043" r:id="rId27"/>
    <p:sldId id="1031" r:id="rId28"/>
  </p:sldIdLst>
  <p:sldSz cx="14400213" cy="8999538"/>
  <p:notesSz cx="6858000" cy="9144000"/>
  <p:custDataLst>
    <p:tags r:id="rId30"/>
  </p:custDataLst>
  <p:defaultTextStyle>
    <a:defPPr>
      <a:defRPr lang="zh-CN"/>
    </a:defPPr>
    <a:lvl1pPr marL="0" algn="l" defTabSz="1123112" rtl="0" eaLnBrk="1" latinLnBrk="0" hangingPunct="1">
      <a:defRPr sz="2211" kern="1200">
        <a:solidFill>
          <a:schemeClr val="tx1"/>
        </a:solidFill>
        <a:latin typeface="+mn-lt"/>
        <a:ea typeface="+mn-ea"/>
        <a:cs typeface="+mn-cs"/>
      </a:defRPr>
    </a:lvl1pPr>
    <a:lvl2pPr marL="561555" algn="l" defTabSz="1123112" rtl="0" eaLnBrk="1" latinLnBrk="0" hangingPunct="1">
      <a:defRPr sz="2211" kern="1200">
        <a:solidFill>
          <a:schemeClr val="tx1"/>
        </a:solidFill>
        <a:latin typeface="+mn-lt"/>
        <a:ea typeface="+mn-ea"/>
        <a:cs typeface="+mn-cs"/>
      </a:defRPr>
    </a:lvl2pPr>
    <a:lvl3pPr marL="1123112" algn="l" defTabSz="1123112" rtl="0" eaLnBrk="1" latinLnBrk="0" hangingPunct="1">
      <a:defRPr sz="2211" kern="1200">
        <a:solidFill>
          <a:schemeClr val="tx1"/>
        </a:solidFill>
        <a:latin typeface="+mn-lt"/>
        <a:ea typeface="+mn-ea"/>
        <a:cs typeface="+mn-cs"/>
      </a:defRPr>
    </a:lvl3pPr>
    <a:lvl4pPr marL="1684667" algn="l" defTabSz="1123112" rtl="0" eaLnBrk="1" latinLnBrk="0" hangingPunct="1">
      <a:defRPr sz="2211" kern="1200">
        <a:solidFill>
          <a:schemeClr val="tx1"/>
        </a:solidFill>
        <a:latin typeface="+mn-lt"/>
        <a:ea typeface="+mn-ea"/>
        <a:cs typeface="+mn-cs"/>
      </a:defRPr>
    </a:lvl4pPr>
    <a:lvl5pPr marL="2246223" algn="l" defTabSz="1123112" rtl="0" eaLnBrk="1" latinLnBrk="0" hangingPunct="1">
      <a:defRPr sz="2211" kern="1200">
        <a:solidFill>
          <a:schemeClr val="tx1"/>
        </a:solidFill>
        <a:latin typeface="+mn-lt"/>
        <a:ea typeface="+mn-ea"/>
        <a:cs typeface="+mn-cs"/>
      </a:defRPr>
    </a:lvl5pPr>
    <a:lvl6pPr marL="2807780" algn="l" defTabSz="1123112" rtl="0" eaLnBrk="1" latinLnBrk="0" hangingPunct="1">
      <a:defRPr sz="2211" kern="1200">
        <a:solidFill>
          <a:schemeClr val="tx1"/>
        </a:solidFill>
        <a:latin typeface="+mn-lt"/>
        <a:ea typeface="+mn-ea"/>
        <a:cs typeface="+mn-cs"/>
      </a:defRPr>
    </a:lvl6pPr>
    <a:lvl7pPr marL="3369335" algn="l" defTabSz="1123112" rtl="0" eaLnBrk="1" latinLnBrk="0" hangingPunct="1">
      <a:defRPr sz="2211" kern="1200">
        <a:solidFill>
          <a:schemeClr val="tx1"/>
        </a:solidFill>
        <a:latin typeface="+mn-lt"/>
        <a:ea typeface="+mn-ea"/>
        <a:cs typeface="+mn-cs"/>
      </a:defRPr>
    </a:lvl7pPr>
    <a:lvl8pPr marL="3930890" algn="l" defTabSz="1123112" rtl="0" eaLnBrk="1" latinLnBrk="0" hangingPunct="1">
      <a:defRPr sz="2211" kern="1200">
        <a:solidFill>
          <a:schemeClr val="tx1"/>
        </a:solidFill>
        <a:latin typeface="+mn-lt"/>
        <a:ea typeface="+mn-ea"/>
        <a:cs typeface="+mn-cs"/>
      </a:defRPr>
    </a:lvl8pPr>
    <a:lvl9pPr marL="4492446" algn="l" defTabSz="1123112" rtl="0" eaLnBrk="1" latinLnBrk="0" hangingPunct="1">
      <a:defRPr sz="221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35" userDrawn="1">
          <p15:clr>
            <a:srgbClr val="A4A3A4"/>
          </p15:clr>
        </p15:guide>
        <p15:guide id="2" pos="45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8"/>
    <p:restoredTop sz="95952"/>
  </p:normalViewPr>
  <p:slideViewPr>
    <p:cSldViewPr snapToGrid="0" showGuides="1">
      <p:cViewPr varScale="1">
        <p:scale>
          <a:sx n="166" d="100"/>
          <a:sy n="166" d="100"/>
        </p:scale>
        <p:origin x="1336" y="200"/>
      </p:cViewPr>
      <p:guideLst>
        <p:guide orient="horz" pos="2835"/>
        <p:guide pos="453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1EEC8-D169-4EF1-B502-765E968BC37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BA421AA-5948-4AB4-9A5E-FDF568AEB97C}">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脑胶质瘤是原发性颅内肿瘤，起源于神经胶质干细胞或祖细胞，占恶性脑肿瘤的</a:t>
          </a:r>
          <a:r>
            <a:rPr lang="zh-CN" altLang="en-US" sz="17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 </a:t>
          </a:r>
          <a:r>
            <a:rPr lang="en-US" sz="3200" dirty="0">
              <a:solidFill>
                <a:srgbClr val="C00000"/>
              </a:solidFill>
              <a:latin typeface="SimSun" panose="02010600030101010101" pitchFamily="2" charset="-122"/>
              <a:ea typeface="SimSun" panose="02010600030101010101" pitchFamily="2" charset="-122"/>
            </a:rPr>
            <a:t>81%</a:t>
          </a:r>
          <a:r>
            <a:rPr lang="en-US" sz="3200" baseline="30000" dirty="0">
              <a:solidFill>
                <a:schemeClr val="tx1"/>
              </a:solidFill>
              <a:latin typeface="SimSun" panose="02010600030101010101" pitchFamily="2" charset="-122"/>
              <a:ea typeface="SimSun" panose="02010600030101010101" pitchFamily="2" charset="-122"/>
            </a:rPr>
            <a:t>[1]</a:t>
          </a:r>
          <a:r>
            <a:rPr lang="zh-CN" altLang="en-US" sz="2800" dirty="0">
              <a:solidFill>
                <a:srgbClr val="C00000"/>
              </a:solidFill>
              <a:latin typeface="SimSun" panose="02010600030101010101" pitchFamily="2" charset="-122"/>
              <a:ea typeface="SimSun" panose="02010600030101010101" pitchFamily="2" charset="-122"/>
            </a:rPr>
            <a:t>。</a:t>
          </a:r>
          <a:endParaRPr lang="en-US" sz="3200" dirty="0">
            <a:latin typeface="SimSun" panose="02010600030101010101" pitchFamily="2" charset="-122"/>
            <a:ea typeface="SimSun" panose="02010600030101010101" pitchFamily="2" charset="-122"/>
          </a:endParaRPr>
        </a:p>
      </dgm:t>
    </dgm:pt>
    <dgm:pt modelId="{54A6A0C6-7020-4B85-A7A4-9B307F6AF60A}" type="parTrans" cxnId="{6F681D1F-3678-495D-B218-503F8E0DF8B5}">
      <dgm:prSet/>
      <dgm:spPr/>
      <dgm:t>
        <a:bodyPr/>
        <a:lstStyle/>
        <a:p>
          <a:endParaRPr lang="en-US"/>
        </a:p>
      </dgm:t>
    </dgm:pt>
    <dgm:pt modelId="{A8EA73A5-5BB9-4B6E-8CDB-E45F7F5FDF75}" type="sibTrans" cxnId="{6F681D1F-3678-495D-B218-503F8E0DF8B5}">
      <dgm:prSet/>
      <dgm:spPr/>
      <dgm:t>
        <a:bodyPr/>
        <a:lstStyle/>
        <a:p>
          <a:endParaRPr lang="en-US"/>
        </a:p>
      </dgm:t>
    </dgm:pt>
    <dgm:pt modelId="{1CD852BC-DFD1-5C48-9CC2-718791660281}">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全球每年大约有</a:t>
          </a:r>
          <a:r>
            <a:rPr lang="en-US"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15-20</a:t>
          </a:r>
          <a:r>
            <a:rPr lang="zh-CN"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万</a:t>
          </a:r>
          <a:r>
            <a:rPr lang="en-US" altLang="zh-CN" sz="3200" b="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[2]</a:t>
          </a:r>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人因胶质瘤死亡，我国脑肿瘤发病率和死亡率居</a:t>
          </a:r>
          <a:r>
            <a:rPr lang="zh-CN"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全球第一</a:t>
          </a:r>
          <a:r>
            <a:rPr lang="en-US" altLang="zh-CN" sz="3200" b="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[3]</a:t>
          </a:r>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a:t>
          </a:r>
          <a:endParaRPr lang="en-US"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gm:t>
    </dgm:pt>
    <dgm:pt modelId="{4A8F032D-16BB-9E4E-9E0D-7DBA5FC61D07}" type="parTrans" cxnId="{EC9C5476-C789-B841-9D1E-2D4CD2ACAC6B}">
      <dgm:prSet/>
      <dgm:spPr/>
      <dgm:t>
        <a:bodyPr/>
        <a:lstStyle/>
        <a:p>
          <a:endParaRPr lang="zh-CN" altLang="en-US"/>
        </a:p>
      </dgm:t>
    </dgm:pt>
    <dgm:pt modelId="{1D75AFCF-3805-2241-A0BE-C428A9C24713}" type="sibTrans" cxnId="{EC9C5476-C789-B841-9D1E-2D4CD2ACAC6B}">
      <dgm:prSet/>
      <dgm:spPr/>
      <dgm:t>
        <a:bodyPr/>
        <a:lstStyle/>
        <a:p>
          <a:endParaRPr lang="zh-CN" altLang="en-US"/>
        </a:p>
      </dgm:t>
    </dgm:pt>
    <dgm:pt modelId="{D42F3951-6CA6-E543-A016-E23D6DEF0919}">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早期诊断和干预有效提升胶质瘤的治疗效果，降低因肿瘤恶性发展导致的死亡率。</a:t>
          </a:r>
          <a:endParaRPr lang="en-US"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gm:t>
    </dgm:pt>
    <dgm:pt modelId="{3276FD99-F703-604F-BD53-6D7B8B8D9FE2}" type="parTrans" cxnId="{78014992-6803-9049-A97F-34042E8E6C6A}">
      <dgm:prSet/>
      <dgm:spPr/>
      <dgm:t>
        <a:bodyPr/>
        <a:lstStyle/>
        <a:p>
          <a:endParaRPr lang="zh-CN" altLang="en-US"/>
        </a:p>
      </dgm:t>
    </dgm:pt>
    <dgm:pt modelId="{8838841A-05EC-144E-813C-505886FDB8F2}" type="sibTrans" cxnId="{78014992-6803-9049-A97F-34042E8E6C6A}">
      <dgm:prSet/>
      <dgm:spPr/>
      <dgm:t>
        <a:bodyPr/>
        <a:lstStyle/>
        <a:p>
          <a:endParaRPr lang="zh-CN" altLang="en-US"/>
        </a:p>
      </dgm:t>
    </dgm:pt>
    <dgm:pt modelId="{E215FA7A-38CC-CD43-A8C7-BF2E64C13FDA}" type="pres">
      <dgm:prSet presAssocID="{63B1EEC8-D169-4EF1-B502-765E968BC375}" presName="outerComposite" presStyleCnt="0">
        <dgm:presLayoutVars>
          <dgm:chMax val="5"/>
          <dgm:dir/>
          <dgm:resizeHandles val="exact"/>
        </dgm:presLayoutVars>
      </dgm:prSet>
      <dgm:spPr/>
    </dgm:pt>
    <dgm:pt modelId="{402EFB3F-714D-BF4D-9EAF-B6B66BA87BF3}" type="pres">
      <dgm:prSet presAssocID="{63B1EEC8-D169-4EF1-B502-765E968BC375}" presName="dummyMaxCanvas" presStyleCnt="0">
        <dgm:presLayoutVars/>
      </dgm:prSet>
      <dgm:spPr/>
    </dgm:pt>
    <dgm:pt modelId="{6AC338F9-2DD9-C949-BA03-5552A6C11ED8}" type="pres">
      <dgm:prSet presAssocID="{63B1EEC8-D169-4EF1-B502-765E968BC375}" presName="ThreeNodes_1" presStyleLbl="node1" presStyleIdx="0" presStyleCnt="3" custScaleX="117647">
        <dgm:presLayoutVars>
          <dgm:bulletEnabled val="1"/>
        </dgm:presLayoutVars>
      </dgm:prSet>
      <dgm:spPr/>
    </dgm:pt>
    <dgm:pt modelId="{95283D1D-95AB-424D-AF2B-B8229839F896}" type="pres">
      <dgm:prSet presAssocID="{63B1EEC8-D169-4EF1-B502-765E968BC375}" presName="ThreeNodes_2" presStyleLbl="node1" presStyleIdx="1" presStyleCnt="3" custScaleX="109523">
        <dgm:presLayoutVars>
          <dgm:bulletEnabled val="1"/>
        </dgm:presLayoutVars>
      </dgm:prSet>
      <dgm:spPr/>
    </dgm:pt>
    <dgm:pt modelId="{89162373-08D4-4843-A30A-D71638B4D454}" type="pres">
      <dgm:prSet presAssocID="{63B1EEC8-D169-4EF1-B502-765E968BC375}" presName="ThreeNodes_3" presStyleLbl="node1" presStyleIdx="2" presStyleCnt="3" custScaleX="100582" custLinFactNeighborX="1844" custLinFactNeighborY="1798">
        <dgm:presLayoutVars>
          <dgm:bulletEnabled val="1"/>
        </dgm:presLayoutVars>
      </dgm:prSet>
      <dgm:spPr/>
    </dgm:pt>
    <dgm:pt modelId="{C9647B8D-CAF9-3B43-9B44-603E61A7F378}" type="pres">
      <dgm:prSet presAssocID="{63B1EEC8-D169-4EF1-B502-765E968BC375}" presName="ThreeConn_1-2" presStyleLbl="fgAccFollowNode1" presStyleIdx="0" presStyleCnt="2" custLinFactNeighborX="89210" custLinFactNeighborY="6639">
        <dgm:presLayoutVars>
          <dgm:bulletEnabled val="1"/>
        </dgm:presLayoutVars>
      </dgm:prSet>
      <dgm:spPr/>
    </dgm:pt>
    <dgm:pt modelId="{90897A0F-B7C3-254F-AD30-91645DF8929E}" type="pres">
      <dgm:prSet presAssocID="{63B1EEC8-D169-4EF1-B502-765E968BC375}" presName="ThreeConn_2-3" presStyleLbl="fgAccFollowNode1" presStyleIdx="1" presStyleCnt="2">
        <dgm:presLayoutVars>
          <dgm:bulletEnabled val="1"/>
        </dgm:presLayoutVars>
      </dgm:prSet>
      <dgm:spPr/>
    </dgm:pt>
    <dgm:pt modelId="{7BE5A8FB-6EBE-7B47-BDF2-7455FFD091E9}" type="pres">
      <dgm:prSet presAssocID="{63B1EEC8-D169-4EF1-B502-765E968BC375}" presName="ThreeNodes_1_text" presStyleLbl="node1" presStyleIdx="2" presStyleCnt="3">
        <dgm:presLayoutVars>
          <dgm:bulletEnabled val="1"/>
        </dgm:presLayoutVars>
      </dgm:prSet>
      <dgm:spPr/>
    </dgm:pt>
    <dgm:pt modelId="{910A0008-F61E-C548-994B-B8FC73182D14}" type="pres">
      <dgm:prSet presAssocID="{63B1EEC8-D169-4EF1-B502-765E968BC375}" presName="ThreeNodes_2_text" presStyleLbl="node1" presStyleIdx="2" presStyleCnt="3">
        <dgm:presLayoutVars>
          <dgm:bulletEnabled val="1"/>
        </dgm:presLayoutVars>
      </dgm:prSet>
      <dgm:spPr/>
    </dgm:pt>
    <dgm:pt modelId="{B5A47062-F7DF-9D41-A5B8-04E3E39C9278}" type="pres">
      <dgm:prSet presAssocID="{63B1EEC8-D169-4EF1-B502-765E968BC375}" presName="ThreeNodes_3_text" presStyleLbl="node1" presStyleIdx="2" presStyleCnt="3">
        <dgm:presLayoutVars>
          <dgm:bulletEnabled val="1"/>
        </dgm:presLayoutVars>
      </dgm:prSet>
      <dgm:spPr/>
    </dgm:pt>
  </dgm:ptLst>
  <dgm:cxnLst>
    <dgm:cxn modelId="{A8F62202-9095-2F47-A919-E3DC3443AF50}" type="presOf" srcId="{D42F3951-6CA6-E543-A016-E23D6DEF0919}" destId="{B5A47062-F7DF-9D41-A5B8-04E3E39C9278}" srcOrd="1" destOrd="0" presId="urn:microsoft.com/office/officeart/2005/8/layout/vProcess5"/>
    <dgm:cxn modelId="{6F63A413-8D3E-2342-B52D-431ABA471836}" type="presOf" srcId="{1BA421AA-5948-4AB4-9A5E-FDF568AEB97C}" destId="{6AC338F9-2DD9-C949-BA03-5552A6C11ED8}" srcOrd="0" destOrd="0" presId="urn:microsoft.com/office/officeart/2005/8/layout/vProcess5"/>
    <dgm:cxn modelId="{6F681D1F-3678-495D-B218-503F8E0DF8B5}" srcId="{63B1EEC8-D169-4EF1-B502-765E968BC375}" destId="{1BA421AA-5948-4AB4-9A5E-FDF568AEB97C}" srcOrd="0" destOrd="0" parTransId="{54A6A0C6-7020-4B85-A7A4-9B307F6AF60A}" sibTransId="{A8EA73A5-5BB9-4B6E-8CDB-E45F7F5FDF75}"/>
    <dgm:cxn modelId="{8BF5D527-4DB0-1E46-AC6C-473E5B17B9EA}" type="presOf" srcId="{1BA421AA-5948-4AB4-9A5E-FDF568AEB97C}" destId="{7BE5A8FB-6EBE-7B47-BDF2-7455FFD091E9}" srcOrd="1" destOrd="0" presId="urn:microsoft.com/office/officeart/2005/8/layout/vProcess5"/>
    <dgm:cxn modelId="{013CC838-98EE-CC44-BB1E-96688C0E4405}" type="presOf" srcId="{D42F3951-6CA6-E543-A016-E23D6DEF0919}" destId="{89162373-08D4-4843-A30A-D71638B4D454}" srcOrd="0" destOrd="0" presId="urn:microsoft.com/office/officeart/2005/8/layout/vProcess5"/>
    <dgm:cxn modelId="{DE03D83A-EE15-7541-8FFC-A62C1273ECD5}" type="presOf" srcId="{1CD852BC-DFD1-5C48-9CC2-718791660281}" destId="{910A0008-F61E-C548-994B-B8FC73182D14}" srcOrd="1" destOrd="0" presId="urn:microsoft.com/office/officeart/2005/8/layout/vProcess5"/>
    <dgm:cxn modelId="{62EA6B4A-B7A3-2A49-992A-C67C48AD5E6B}" type="presOf" srcId="{A8EA73A5-5BB9-4B6E-8CDB-E45F7F5FDF75}" destId="{C9647B8D-CAF9-3B43-9B44-603E61A7F378}" srcOrd="0" destOrd="0" presId="urn:microsoft.com/office/officeart/2005/8/layout/vProcess5"/>
    <dgm:cxn modelId="{C0BC0C57-4765-5049-885A-02E7957F3C29}" type="presOf" srcId="{1D75AFCF-3805-2241-A0BE-C428A9C24713}" destId="{90897A0F-B7C3-254F-AD30-91645DF8929E}" srcOrd="0" destOrd="0" presId="urn:microsoft.com/office/officeart/2005/8/layout/vProcess5"/>
    <dgm:cxn modelId="{4F4E9E69-661A-1D41-A7C3-652E9D911813}" type="presOf" srcId="{1CD852BC-DFD1-5C48-9CC2-718791660281}" destId="{95283D1D-95AB-424D-AF2B-B8229839F896}" srcOrd="0" destOrd="0" presId="urn:microsoft.com/office/officeart/2005/8/layout/vProcess5"/>
    <dgm:cxn modelId="{EC9C5476-C789-B841-9D1E-2D4CD2ACAC6B}" srcId="{63B1EEC8-D169-4EF1-B502-765E968BC375}" destId="{1CD852BC-DFD1-5C48-9CC2-718791660281}" srcOrd="1" destOrd="0" parTransId="{4A8F032D-16BB-9E4E-9E0D-7DBA5FC61D07}" sibTransId="{1D75AFCF-3805-2241-A0BE-C428A9C24713}"/>
    <dgm:cxn modelId="{78014992-6803-9049-A97F-34042E8E6C6A}" srcId="{63B1EEC8-D169-4EF1-B502-765E968BC375}" destId="{D42F3951-6CA6-E543-A016-E23D6DEF0919}" srcOrd="2" destOrd="0" parTransId="{3276FD99-F703-604F-BD53-6D7B8B8D9FE2}" sibTransId="{8838841A-05EC-144E-813C-505886FDB8F2}"/>
    <dgm:cxn modelId="{847AD2EB-5616-0045-A04B-BAEBC580E1BE}" type="presOf" srcId="{63B1EEC8-D169-4EF1-B502-765E968BC375}" destId="{E215FA7A-38CC-CD43-A8C7-BF2E64C13FDA}" srcOrd="0" destOrd="0" presId="urn:microsoft.com/office/officeart/2005/8/layout/vProcess5"/>
    <dgm:cxn modelId="{E1689B15-8CA6-1747-BED2-9B179659F456}" type="presParOf" srcId="{E215FA7A-38CC-CD43-A8C7-BF2E64C13FDA}" destId="{402EFB3F-714D-BF4D-9EAF-B6B66BA87BF3}" srcOrd="0" destOrd="0" presId="urn:microsoft.com/office/officeart/2005/8/layout/vProcess5"/>
    <dgm:cxn modelId="{8CD0B907-6BD6-0145-B993-F964C75AB7DA}" type="presParOf" srcId="{E215FA7A-38CC-CD43-A8C7-BF2E64C13FDA}" destId="{6AC338F9-2DD9-C949-BA03-5552A6C11ED8}" srcOrd="1" destOrd="0" presId="urn:microsoft.com/office/officeart/2005/8/layout/vProcess5"/>
    <dgm:cxn modelId="{0318C1A0-9648-A64C-BD17-FAF8DED0ACB7}" type="presParOf" srcId="{E215FA7A-38CC-CD43-A8C7-BF2E64C13FDA}" destId="{95283D1D-95AB-424D-AF2B-B8229839F896}" srcOrd="2" destOrd="0" presId="urn:microsoft.com/office/officeart/2005/8/layout/vProcess5"/>
    <dgm:cxn modelId="{5FD20008-8750-5145-999F-205595C4023C}" type="presParOf" srcId="{E215FA7A-38CC-CD43-A8C7-BF2E64C13FDA}" destId="{89162373-08D4-4843-A30A-D71638B4D454}" srcOrd="3" destOrd="0" presId="urn:microsoft.com/office/officeart/2005/8/layout/vProcess5"/>
    <dgm:cxn modelId="{D87EAF46-CB53-3043-B28E-550D1DCC9C13}" type="presParOf" srcId="{E215FA7A-38CC-CD43-A8C7-BF2E64C13FDA}" destId="{C9647B8D-CAF9-3B43-9B44-603E61A7F378}" srcOrd="4" destOrd="0" presId="urn:microsoft.com/office/officeart/2005/8/layout/vProcess5"/>
    <dgm:cxn modelId="{8B4B56F1-22B9-014F-A40C-BCA814C16B9D}" type="presParOf" srcId="{E215FA7A-38CC-CD43-A8C7-BF2E64C13FDA}" destId="{90897A0F-B7C3-254F-AD30-91645DF8929E}" srcOrd="5" destOrd="0" presId="urn:microsoft.com/office/officeart/2005/8/layout/vProcess5"/>
    <dgm:cxn modelId="{1B95E5F3-3934-3D44-B0B9-FCC643F58BB9}" type="presParOf" srcId="{E215FA7A-38CC-CD43-A8C7-BF2E64C13FDA}" destId="{7BE5A8FB-6EBE-7B47-BDF2-7455FFD091E9}" srcOrd="6" destOrd="0" presId="urn:microsoft.com/office/officeart/2005/8/layout/vProcess5"/>
    <dgm:cxn modelId="{A562EACC-8735-E641-84A8-7D913276CE2C}" type="presParOf" srcId="{E215FA7A-38CC-CD43-A8C7-BF2E64C13FDA}" destId="{910A0008-F61E-C548-994B-B8FC73182D14}" srcOrd="7" destOrd="0" presId="urn:microsoft.com/office/officeart/2005/8/layout/vProcess5"/>
    <dgm:cxn modelId="{A52615D5-E534-4C47-93CB-8985EB6D58AB}" type="presParOf" srcId="{E215FA7A-38CC-CD43-A8C7-BF2E64C13FDA}" destId="{B5A47062-F7DF-9D41-A5B8-04E3E39C9278}"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338F9-2DD9-C949-BA03-5552A6C11ED8}">
      <dsp:nvSpPr>
        <dsp:cNvPr id="0" name=""/>
        <dsp:cNvSpPr/>
      </dsp:nvSpPr>
      <dsp:spPr>
        <a:xfrm>
          <a:off x="-469776" y="0"/>
          <a:ext cx="12127434"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脑胶质瘤是原发性颅内肿瘤，起源于神经胶质干细胞或祖细胞，占恶性脑肿瘤的</a:t>
          </a:r>
          <a:r>
            <a:rPr lang="zh-CN" altLang="en-US" sz="17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 </a:t>
          </a:r>
          <a:r>
            <a:rPr lang="en-US" sz="3200" kern="1200" dirty="0">
              <a:solidFill>
                <a:srgbClr val="C00000"/>
              </a:solidFill>
              <a:latin typeface="SimSun" panose="02010600030101010101" pitchFamily="2" charset="-122"/>
              <a:ea typeface="SimSun" panose="02010600030101010101" pitchFamily="2" charset="-122"/>
            </a:rPr>
            <a:t>81%</a:t>
          </a:r>
          <a:r>
            <a:rPr lang="en-US" sz="3200" kern="1200" baseline="30000" dirty="0">
              <a:solidFill>
                <a:schemeClr val="tx1"/>
              </a:solidFill>
              <a:latin typeface="SimSun" panose="02010600030101010101" pitchFamily="2" charset="-122"/>
              <a:ea typeface="SimSun" panose="02010600030101010101" pitchFamily="2" charset="-122"/>
            </a:rPr>
            <a:t>[1]</a:t>
          </a:r>
          <a:r>
            <a:rPr lang="zh-CN" altLang="en-US" sz="2800" kern="1200" dirty="0">
              <a:solidFill>
                <a:srgbClr val="C00000"/>
              </a:solidFill>
              <a:latin typeface="SimSun" panose="02010600030101010101" pitchFamily="2" charset="-122"/>
              <a:ea typeface="SimSun" panose="02010600030101010101" pitchFamily="2" charset="-122"/>
            </a:rPr>
            <a:t>。</a:t>
          </a:r>
          <a:endParaRPr lang="en-US" sz="3200" kern="1200" dirty="0">
            <a:latin typeface="SimSun" panose="02010600030101010101" pitchFamily="2" charset="-122"/>
            <a:ea typeface="SimSun" panose="02010600030101010101" pitchFamily="2" charset="-122"/>
          </a:endParaRPr>
        </a:p>
      </dsp:txBody>
      <dsp:txXfrm>
        <a:off x="-438218" y="31558"/>
        <a:ext cx="10770731" cy="1014346"/>
      </dsp:txXfrm>
    </dsp:sp>
    <dsp:sp modelId="{95283D1D-95AB-424D-AF2B-B8229839F896}">
      <dsp:nvSpPr>
        <dsp:cNvPr id="0" name=""/>
        <dsp:cNvSpPr/>
      </dsp:nvSpPr>
      <dsp:spPr>
        <a:xfrm>
          <a:off x="858506" y="1257039"/>
          <a:ext cx="11289986"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全球每年大约有</a:t>
          </a:r>
          <a:r>
            <a:rPr lang="en-US"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15-20</a:t>
          </a:r>
          <a:r>
            <a:rPr lang="zh-CN"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万</a:t>
          </a:r>
          <a:r>
            <a:rPr lang="en-US" altLang="zh-CN" sz="3200" b="0" kern="120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[2]</a:t>
          </a: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人因胶质瘤死亡，我国脑肿瘤发病率和死亡率居</a:t>
          </a:r>
          <a:r>
            <a:rPr lang="zh-CN"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全球第一</a:t>
          </a:r>
          <a:r>
            <a:rPr lang="en-US" altLang="zh-CN" sz="3200" b="0" kern="120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[3]</a:t>
          </a: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a:t>
          </a:r>
          <a:endParaRPr lang="en-US"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sp:txBody>
      <dsp:txXfrm>
        <a:off x="890064" y="1288597"/>
        <a:ext cx="9463650" cy="1014346"/>
      </dsp:txXfrm>
    </dsp:sp>
    <dsp:sp modelId="{89162373-08D4-4843-A30A-D71638B4D454}">
      <dsp:nvSpPr>
        <dsp:cNvPr id="0" name=""/>
        <dsp:cNvSpPr/>
      </dsp:nvSpPr>
      <dsp:spPr>
        <a:xfrm>
          <a:off x="2228897" y="2514078"/>
          <a:ext cx="10368319"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早期诊断和干预有效提升胶质瘤的治疗效果，降低因肿瘤恶性发展导致的死亡率。</a:t>
          </a:r>
          <a:endParaRPr lang="en-US"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sp:txBody>
      <dsp:txXfrm>
        <a:off x="2260455" y="2545636"/>
        <a:ext cx="8685925" cy="1014346"/>
      </dsp:txXfrm>
    </dsp:sp>
    <dsp:sp modelId="{C9647B8D-CAF9-3B43-9B44-603E61A7F378}">
      <dsp:nvSpPr>
        <dsp:cNvPr id="0" name=""/>
        <dsp:cNvSpPr/>
      </dsp:nvSpPr>
      <dsp:spPr>
        <a:xfrm>
          <a:off x="10672535" y="863571"/>
          <a:ext cx="700350" cy="7003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0830114" y="863571"/>
        <a:ext cx="385192" cy="527013"/>
      </dsp:txXfrm>
    </dsp:sp>
    <dsp:sp modelId="{90897A0F-B7C3-254F-AD30-91645DF8929E}">
      <dsp:nvSpPr>
        <dsp:cNvPr id="0" name=""/>
        <dsp:cNvSpPr/>
      </dsp:nvSpPr>
      <dsp:spPr>
        <a:xfrm>
          <a:off x="10957311" y="2066931"/>
          <a:ext cx="700350" cy="7003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11114890" y="2066931"/>
        <a:ext cx="385192" cy="5270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23A4F-7C7A-4F87-9204-B3D3D183122E}"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71DA0-C52D-4DDD-82CB-098B853B366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123112" rtl="0" eaLnBrk="1" latinLnBrk="0" hangingPunct="1">
      <a:defRPr sz="1474" kern="1200">
        <a:solidFill>
          <a:schemeClr val="tx1"/>
        </a:solidFill>
        <a:latin typeface="+mn-lt"/>
        <a:ea typeface="+mn-ea"/>
        <a:cs typeface="+mn-cs"/>
      </a:defRPr>
    </a:lvl1pPr>
    <a:lvl2pPr marL="561555" algn="l" defTabSz="1123112" rtl="0" eaLnBrk="1" latinLnBrk="0" hangingPunct="1">
      <a:defRPr sz="1474" kern="1200">
        <a:solidFill>
          <a:schemeClr val="tx1"/>
        </a:solidFill>
        <a:latin typeface="+mn-lt"/>
        <a:ea typeface="+mn-ea"/>
        <a:cs typeface="+mn-cs"/>
      </a:defRPr>
    </a:lvl2pPr>
    <a:lvl3pPr marL="1123112" algn="l" defTabSz="1123112" rtl="0" eaLnBrk="1" latinLnBrk="0" hangingPunct="1">
      <a:defRPr sz="1474" kern="1200">
        <a:solidFill>
          <a:schemeClr val="tx1"/>
        </a:solidFill>
        <a:latin typeface="+mn-lt"/>
        <a:ea typeface="+mn-ea"/>
        <a:cs typeface="+mn-cs"/>
      </a:defRPr>
    </a:lvl3pPr>
    <a:lvl4pPr marL="1684667" algn="l" defTabSz="1123112" rtl="0" eaLnBrk="1" latinLnBrk="0" hangingPunct="1">
      <a:defRPr sz="1474" kern="1200">
        <a:solidFill>
          <a:schemeClr val="tx1"/>
        </a:solidFill>
        <a:latin typeface="+mn-lt"/>
        <a:ea typeface="+mn-ea"/>
        <a:cs typeface="+mn-cs"/>
      </a:defRPr>
    </a:lvl4pPr>
    <a:lvl5pPr marL="2246223" algn="l" defTabSz="1123112" rtl="0" eaLnBrk="1" latinLnBrk="0" hangingPunct="1">
      <a:defRPr sz="1474" kern="1200">
        <a:solidFill>
          <a:schemeClr val="tx1"/>
        </a:solidFill>
        <a:latin typeface="+mn-lt"/>
        <a:ea typeface="+mn-ea"/>
        <a:cs typeface="+mn-cs"/>
      </a:defRPr>
    </a:lvl5pPr>
    <a:lvl6pPr marL="2807780" algn="l" defTabSz="1123112" rtl="0" eaLnBrk="1" latinLnBrk="0" hangingPunct="1">
      <a:defRPr sz="1474" kern="1200">
        <a:solidFill>
          <a:schemeClr val="tx1"/>
        </a:solidFill>
        <a:latin typeface="+mn-lt"/>
        <a:ea typeface="+mn-ea"/>
        <a:cs typeface="+mn-cs"/>
      </a:defRPr>
    </a:lvl6pPr>
    <a:lvl7pPr marL="3369335" algn="l" defTabSz="1123112" rtl="0" eaLnBrk="1" latinLnBrk="0" hangingPunct="1">
      <a:defRPr sz="1474" kern="1200">
        <a:solidFill>
          <a:schemeClr val="tx1"/>
        </a:solidFill>
        <a:latin typeface="+mn-lt"/>
        <a:ea typeface="+mn-ea"/>
        <a:cs typeface="+mn-cs"/>
      </a:defRPr>
    </a:lvl7pPr>
    <a:lvl8pPr marL="3930890" algn="l" defTabSz="1123112" rtl="0" eaLnBrk="1" latinLnBrk="0" hangingPunct="1">
      <a:defRPr sz="1474" kern="1200">
        <a:solidFill>
          <a:schemeClr val="tx1"/>
        </a:solidFill>
        <a:latin typeface="+mn-lt"/>
        <a:ea typeface="+mn-ea"/>
        <a:cs typeface="+mn-cs"/>
      </a:defRPr>
    </a:lvl8pPr>
    <a:lvl9pPr marL="4492446" algn="l" defTabSz="1123112" rtl="0" eaLnBrk="1" latinLnBrk="0" hangingPunct="1">
      <a:defRPr sz="147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2E8203-EB08-4F0D-830A-C288DDF96F60}"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1FE2-BB43-73DE-159D-1478B74D0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344CC4-D855-F9DB-C1E0-8F204D97F3B0}"/>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1DC95FBE-290F-74BC-4756-35292B6AED9F}"/>
              </a:ext>
            </a:extLst>
          </p:cNvPr>
          <p:cNvSpPr>
            <a:spLocks noGrp="1"/>
          </p:cNvSpPr>
          <p:nvPr>
            <p:ph type="body" idx="1"/>
          </p:nvPr>
        </p:nvSpPr>
        <p:spPr/>
        <p:txBody>
          <a:bodyPr/>
          <a:lstStyle/>
          <a:p>
            <a:pPr marL="0" marR="0" lvl="0" indent="0" algn="l" defTabSz="1123112" rtl="0" eaLnBrk="1" fontAlgn="auto" latinLnBrk="0" hangingPunct="1">
              <a:lnSpc>
                <a:spcPct val="100000"/>
              </a:lnSpc>
              <a:spcBef>
                <a:spcPts val="0"/>
              </a:spcBef>
              <a:spcAft>
                <a:spcPts val="0"/>
              </a:spcAft>
              <a:buClrTx/>
              <a:buSzTx/>
              <a:buFontTx/>
              <a:buNone/>
              <a:tabLst/>
              <a:defRPr/>
            </a:pPr>
            <a:r>
              <a:rPr lang="en" altLang="zh-CN" dirty="0"/>
              <a:t>T1c</a:t>
            </a:r>
            <a:r>
              <a:rPr lang="zh-CN" altLang="en-US" dirty="0"/>
              <a:t>的增强信息主要集中在血脑屏障破坏或血流增强区域（如高等级胶质瘤的活跃边缘）。然而，低等级胶质瘤中可能没有显著的增强效应，使得</a:t>
            </a:r>
            <a:r>
              <a:rPr lang="en" altLang="zh-CN" dirty="0"/>
              <a:t>T1c</a:t>
            </a:r>
            <a:r>
              <a:rPr lang="zh-CN" altLang="en-US" dirty="0"/>
              <a:t>在区分不同级别的胶质瘤时信息量有限</a:t>
            </a:r>
          </a:p>
        </p:txBody>
      </p:sp>
      <p:sp>
        <p:nvSpPr>
          <p:cNvPr id="4" name="灯片编号占位符 3">
            <a:extLst>
              <a:ext uri="{FF2B5EF4-FFF2-40B4-BE49-F238E27FC236}">
                <a16:creationId xmlns:a16="http://schemas.microsoft.com/office/drawing/2014/main" id="{2846FCAD-363D-51FE-2979-238FEAE27520}"/>
              </a:ext>
            </a:extLst>
          </p:cNvPr>
          <p:cNvSpPr>
            <a:spLocks noGrp="1"/>
          </p:cNvSpPr>
          <p:nvPr>
            <p:ph type="sldNum" sz="quarter" idx="10"/>
          </p:nvPr>
        </p:nvSpPr>
        <p:spPr/>
        <p:txBody>
          <a:bodyPr/>
          <a:lstStyle/>
          <a:p>
            <a:fld id="{20DEAE63-D6C4-437F-B8DA-DA689F991AA7}" type="slidenum">
              <a:rPr lang="zh-CN" altLang="en-US" smtClean="0"/>
              <a:t>10</a:t>
            </a:fld>
            <a:endParaRPr lang="en-US" altLang="zh-CN"/>
          </a:p>
        </p:txBody>
      </p:sp>
    </p:spTree>
    <p:extLst>
      <p:ext uri="{BB962C8B-B14F-4D97-AF65-F5344CB8AC3E}">
        <p14:creationId xmlns:p14="http://schemas.microsoft.com/office/powerpoint/2010/main" val="259133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11</a:t>
            </a:fld>
            <a:endParaRPr lang="en-US" altLang="zh-CN"/>
          </a:p>
        </p:txBody>
      </p:sp>
    </p:spTree>
    <p:extLst>
      <p:ext uri="{BB962C8B-B14F-4D97-AF65-F5344CB8AC3E}">
        <p14:creationId xmlns:p14="http://schemas.microsoft.com/office/powerpoint/2010/main" val="247922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12</a:t>
            </a:fld>
            <a:endParaRPr lang="en-US" altLang="zh-CN"/>
          </a:p>
        </p:txBody>
      </p:sp>
    </p:spTree>
    <p:extLst>
      <p:ext uri="{BB962C8B-B14F-4D97-AF65-F5344CB8AC3E}">
        <p14:creationId xmlns:p14="http://schemas.microsoft.com/office/powerpoint/2010/main" val="387704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971DA0-C52D-4DDD-82CB-098B853B3662}" type="slidenum">
              <a:rPr lang="zh-CN" altLang="en-US" smtClean="0"/>
              <a:t>13</a:t>
            </a:fld>
            <a:endParaRPr lang="zh-CN" altLang="en-US"/>
          </a:p>
        </p:txBody>
      </p:sp>
    </p:spTree>
    <p:extLst>
      <p:ext uri="{BB962C8B-B14F-4D97-AF65-F5344CB8AC3E}">
        <p14:creationId xmlns:p14="http://schemas.microsoft.com/office/powerpoint/2010/main" val="149418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14</a:t>
            </a:fld>
            <a:endParaRPr lang="en-US" altLang="zh-CN"/>
          </a:p>
        </p:txBody>
      </p:sp>
    </p:spTree>
    <p:extLst>
      <p:ext uri="{BB962C8B-B14F-4D97-AF65-F5344CB8AC3E}">
        <p14:creationId xmlns:p14="http://schemas.microsoft.com/office/powerpoint/2010/main" val="343362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0A15-75C8-3620-423B-116D44C52F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030B2B-5707-E7A8-226E-7FA9A24485C7}"/>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FE8AB5EE-8BE3-E499-C3BB-74EABDD9FB9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404AEDD-B2FB-F0CA-1D1A-FA5A6A8B6922}"/>
              </a:ext>
            </a:extLst>
          </p:cNvPr>
          <p:cNvSpPr>
            <a:spLocks noGrp="1"/>
          </p:cNvSpPr>
          <p:nvPr>
            <p:ph type="sldNum" sz="quarter" idx="10"/>
          </p:nvPr>
        </p:nvSpPr>
        <p:spPr/>
        <p:txBody>
          <a:bodyPr/>
          <a:lstStyle/>
          <a:p>
            <a:fld id="{20DEAE63-D6C4-437F-B8DA-DA689F991AA7}" type="slidenum">
              <a:rPr lang="zh-CN" altLang="en-US" smtClean="0"/>
              <a:t>15</a:t>
            </a:fld>
            <a:endParaRPr lang="en-US" altLang="zh-CN"/>
          </a:p>
        </p:txBody>
      </p:sp>
    </p:spTree>
    <p:extLst>
      <p:ext uri="{BB962C8B-B14F-4D97-AF65-F5344CB8AC3E}">
        <p14:creationId xmlns:p14="http://schemas.microsoft.com/office/powerpoint/2010/main" val="268556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F2CF-3CEE-4628-06F8-EC455E45E3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3FCC4-78C0-3924-579C-99ED612F8E55}"/>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435C34F6-9D44-94EA-D72B-0A27B262F5D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5805E02-2C4C-D057-40EC-FB68BB6B6373}"/>
              </a:ext>
            </a:extLst>
          </p:cNvPr>
          <p:cNvSpPr>
            <a:spLocks noGrp="1"/>
          </p:cNvSpPr>
          <p:nvPr>
            <p:ph type="sldNum" sz="quarter" idx="10"/>
          </p:nvPr>
        </p:nvSpPr>
        <p:spPr/>
        <p:txBody>
          <a:bodyPr/>
          <a:lstStyle/>
          <a:p>
            <a:fld id="{20DEAE63-D6C4-437F-B8DA-DA689F991AA7}" type="slidenum">
              <a:rPr lang="zh-CN" altLang="en-US" smtClean="0"/>
              <a:t>16</a:t>
            </a:fld>
            <a:endParaRPr lang="en-US" altLang="zh-CN"/>
          </a:p>
        </p:txBody>
      </p:sp>
    </p:spTree>
    <p:extLst>
      <p:ext uri="{BB962C8B-B14F-4D97-AF65-F5344CB8AC3E}">
        <p14:creationId xmlns:p14="http://schemas.microsoft.com/office/powerpoint/2010/main" val="24491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17</a:t>
            </a:fld>
            <a:endParaRPr lang="en-US" altLang="zh-CN"/>
          </a:p>
        </p:txBody>
      </p:sp>
    </p:spTree>
    <p:extLst>
      <p:ext uri="{BB962C8B-B14F-4D97-AF65-F5344CB8AC3E}">
        <p14:creationId xmlns:p14="http://schemas.microsoft.com/office/powerpoint/2010/main" val="85614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r>
              <a:rPr lang="zh-CN" altLang="en-US" dirty="0"/>
              <a:t>光谱注意力模块的设计灵感主要来源于信号处理中的频域分析。在 </a:t>
            </a:r>
            <a:r>
              <a:rPr lang="en" altLang="zh-CN" dirty="0"/>
              <a:t>MRI </a:t>
            </a:r>
            <a:r>
              <a:rPr lang="zh-CN" altLang="en-US" dirty="0"/>
              <a:t>数据中，不同模态的特征在空间域可能存在显著的冗余，而频域分析可以提取各模态在不同频率上的显著性，从而实现模态间的更精细融合。</a:t>
            </a:r>
            <a:endParaRPr lang="en-US" altLang="zh-CN" dirty="0"/>
          </a:p>
          <a:p>
            <a:r>
              <a:rPr lang="zh-CN" altLang="en-US" dirty="0"/>
              <a:t>光谱注意力的优势：</a:t>
            </a:r>
          </a:p>
          <a:p>
            <a:r>
              <a:rPr lang="zh-CN" altLang="en-US" dirty="0"/>
              <a:t> </a:t>
            </a:r>
            <a:r>
              <a:rPr lang="en-US" altLang="zh-CN" dirty="0"/>
              <a:t>1. </a:t>
            </a:r>
            <a:r>
              <a:rPr lang="zh-CN" altLang="en-US" dirty="0"/>
              <a:t>频域信息的补充：通过傅里叶变换，光谱注意力可以捕捉特征的频率分布，从而挖掘每个模态在高频或低频上的重要信息。</a:t>
            </a:r>
          </a:p>
          <a:p>
            <a:r>
              <a:rPr lang="zh-CN" altLang="en-US" dirty="0"/>
              <a:t> </a:t>
            </a:r>
            <a:r>
              <a:rPr lang="en-US" altLang="zh-CN" dirty="0"/>
              <a:t>2. </a:t>
            </a:r>
            <a:r>
              <a:rPr lang="zh-CN" altLang="en-US" dirty="0"/>
              <a:t>模态特征加权：动态生成的模态权重能更准确地反映每个模态对特定分类任务的贡献，避免简单拼接模态特征带来的信息冗余。</a:t>
            </a:r>
          </a:p>
          <a:p>
            <a:r>
              <a:rPr lang="zh-CN" altLang="en-US" dirty="0"/>
              <a:t> </a:t>
            </a:r>
            <a:r>
              <a:rPr lang="en-US" altLang="zh-CN" dirty="0"/>
              <a:t>3. </a:t>
            </a:r>
            <a:r>
              <a:rPr lang="zh-CN" altLang="en-US" dirty="0"/>
              <a:t>高效融合：通过频域加权，可以显著减少模态融合时的不必要干扰，提高特征的区分能力。</a:t>
            </a:r>
            <a:endParaRPr lang="en-US" altLang="zh-CN" dirty="0"/>
          </a:p>
          <a:p>
            <a:endParaRPr lang="en-US" altLang="zh-CN" dirty="0"/>
          </a:p>
          <a:p>
            <a:r>
              <a:rPr lang="zh-CN" altLang="en-US" dirty="0"/>
              <a:t>在通道和空间注意力模块中，为什么选择平均池化与最大池化相结合？为什么不单独使用其中一种？</a:t>
            </a:r>
          </a:p>
          <a:p>
            <a:r>
              <a:rPr lang="zh-CN" altLang="en-US" dirty="0"/>
              <a:t>平均池化和最大池化各有优点，二者结合能够更全面地捕捉特征信息：</a:t>
            </a:r>
          </a:p>
          <a:p>
            <a:r>
              <a:rPr lang="zh-CN" altLang="en-US" dirty="0"/>
              <a:t> </a:t>
            </a:r>
            <a:r>
              <a:rPr lang="en-US" altLang="zh-CN" dirty="0"/>
              <a:t>• </a:t>
            </a:r>
            <a:r>
              <a:rPr lang="zh-CN" altLang="en-US" dirty="0"/>
              <a:t>平均池化：能够提取全局分布信息，关注整体特征的平均强度，适合描述特征图的背景信息。</a:t>
            </a:r>
          </a:p>
          <a:p>
            <a:r>
              <a:rPr lang="zh-CN" altLang="en-US" dirty="0"/>
              <a:t> </a:t>
            </a:r>
            <a:r>
              <a:rPr lang="en-US" altLang="zh-CN" dirty="0"/>
              <a:t>• </a:t>
            </a:r>
            <a:r>
              <a:rPr lang="zh-CN" altLang="en-US" dirty="0"/>
              <a:t>最大池化：能够捕捉最显著的激活值，关注关键特征的响应位置，适合描述局部重要区域。</a:t>
            </a:r>
          </a:p>
          <a:p>
            <a:r>
              <a:rPr lang="zh-CN" altLang="en-US" dirty="0"/>
              <a:t>结合两种池化方法能够：</a:t>
            </a:r>
          </a:p>
          <a:p>
            <a:r>
              <a:rPr lang="zh-CN" altLang="en-US" dirty="0"/>
              <a:t> </a:t>
            </a:r>
            <a:r>
              <a:rPr lang="en-US" altLang="zh-CN" dirty="0"/>
              <a:t>1. </a:t>
            </a:r>
            <a:r>
              <a:rPr lang="zh-CN" altLang="en-US" dirty="0"/>
              <a:t>提高注意力的鲁棒性：即使某些特征区域过于强烈（或过于微弱），结合两种池化的特征可以避免偏向。</a:t>
            </a:r>
          </a:p>
          <a:p>
            <a:r>
              <a:rPr lang="zh-CN" altLang="en-US" dirty="0"/>
              <a:t> </a:t>
            </a:r>
            <a:r>
              <a:rPr lang="en-US" altLang="zh-CN" dirty="0"/>
              <a:t>2. </a:t>
            </a:r>
            <a:r>
              <a:rPr lang="zh-CN" altLang="en-US" dirty="0"/>
              <a:t>增强特征表达能力：平均池化和最大池化在全局和局部信息上是互补的，它们的结合可以为通道和空间注意力提供更丰富的上下文。</a:t>
            </a:r>
          </a:p>
          <a:p>
            <a:endParaRPr lang="zh-CN" altLang="en-US" dirty="0"/>
          </a:p>
          <a:p>
            <a:r>
              <a:rPr lang="zh-CN" altLang="en-US" dirty="0"/>
              <a:t>单独使用其中一种（如平均池化）可能会遗漏显著的局部特征，而单独使用最大池化可能导致对全局背景信息的忽视。</a:t>
            </a:r>
          </a:p>
          <a:p>
            <a:endParaRPr lang="zh-CN" altLang="en-US" dirty="0"/>
          </a:p>
          <a:p>
            <a:r>
              <a:rPr lang="zh-CN" altLang="en-US" dirty="0"/>
              <a:t>为什么自注意力机制要加在最后？</a:t>
            </a:r>
            <a:endParaRPr lang="en-US" altLang="zh-CN" dirty="0"/>
          </a:p>
          <a:p>
            <a:r>
              <a:rPr lang="zh-CN" altLang="en-US" dirty="0"/>
              <a:t>光谱注意力捕捉的是频域全局关系，更侧重于特征值的重要性。自注意力则关注空间依赖性，结合融合后的特征语义信息，进一步优化空间上的长距离特征分布。</a:t>
            </a:r>
          </a:p>
        </p:txBody>
      </p:sp>
      <p:sp>
        <p:nvSpPr>
          <p:cNvPr id="4" name="灯片编号占位符 3"/>
          <p:cNvSpPr>
            <a:spLocks noGrp="1"/>
          </p:cNvSpPr>
          <p:nvPr>
            <p:ph type="sldNum" sz="quarter" idx="10"/>
          </p:nvPr>
        </p:nvSpPr>
        <p:spPr/>
        <p:txBody>
          <a:bodyPr/>
          <a:lstStyle/>
          <a:p>
            <a:fld id="{20DEAE63-D6C4-437F-B8DA-DA689F991AA7}" type="slidenum">
              <a:rPr lang="zh-CN" altLang="en-US" smtClean="0"/>
              <a:t>18</a:t>
            </a:fld>
            <a:endParaRPr lang="en-US" altLang="zh-CN"/>
          </a:p>
        </p:txBody>
      </p:sp>
    </p:spTree>
    <p:extLst>
      <p:ext uri="{BB962C8B-B14F-4D97-AF65-F5344CB8AC3E}">
        <p14:creationId xmlns:p14="http://schemas.microsoft.com/office/powerpoint/2010/main" val="11656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3C09-DC83-9515-0DF9-81C91359AF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7DDF71-2E41-9F6D-6A5A-DCDFC185460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FE4DC0FF-4580-228C-3BB7-319DD0FE79C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F3D8479-7CC6-8CBD-22BE-F3A4D8B7CE0F}"/>
              </a:ext>
            </a:extLst>
          </p:cNvPr>
          <p:cNvSpPr>
            <a:spLocks noGrp="1"/>
          </p:cNvSpPr>
          <p:nvPr>
            <p:ph type="sldNum" sz="quarter" idx="10"/>
          </p:nvPr>
        </p:nvSpPr>
        <p:spPr/>
        <p:txBody>
          <a:bodyPr/>
          <a:lstStyle/>
          <a:p>
            <a:fld id="{20DEAE63-D6C4-437F-B8DA-DA689F991AA7}" type="slidenum">
              <a:rPr lang="zh-CN" altLang="en-US" smtClean="0"/>
              <a:t>19</a:t>
            </a:fld>
            <a:endParaRPr lang="en-US" altLang="zh-CN"/>
          </a:p>
        </p:txBody>
      </p:sp>
    </p:spTree>
    <p:extLst>
      <p:ext uri="{BB962C8B-B14F-4D97-AF65-F5344CB8AC3E}">
        <p14:creationId xmlns:p14="http://schemas.microsoft.com/office/powerpoint/2010/main" val="2364858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84F42-8953-D85A-79F4-15F7114A28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B28D5A-26A6-A9A0-D051-633030107FD7}"/>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6C9B32C5-CC5D-856D-BB43-42D363E4A3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898FE74-54A9-1F85-02A9-5A98F2086972}"/>
              </a:ext>
            </a:extLst>
          </p:cNvPr>
          <p:cNvSpPr>
            <a:spLocks noGrp="1"/>
          </p:cNvSpPr>
          <p:nvPr>
            <p:ph type="sldNum" sz="quarter" idx="10"/>
          </p:nvPr>
        </p:nvSpPr>
        <p:spPr/>
        <p:txBody>
          <a:bodyPr/>
          <a:lstStyle/>
          <a:p>
            <a:fld id="{20DEAE63-D6C4-437F-B8DA-DA689F991AA7}" type="slidenum">
              <a:rPr lang="zh-CN" altLang="en-US" smtClean="0"/>
              <a:t>20</a:t>
            </a:fld>
            <a:endParaRPr lang="en-US" altLang="zh-CN"/>
          </a:p>
        </p:txBody>
      </p:sp>
    </p:spTree>
    <p:extLst>
      <p:ext uri="{BB962C8B-B14F-4D97-AF65-F5344CB8AC3E}">
        <p14:creationId xmlns:p14="http://schemas.microsoft.com/office/powerpoint/2010/main" val="107096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21</a:t>
            </a:fld>
            <a:endParaRPr lang="en-US" altLang="zh-CN"/>
          </a:p>
        </p:txBody>
      </p:sp>
    </p:spTree>
    <p:extLst>
      <p:ext uri="{BB962C8B-B14F-4D97-AF65-F5344CB8AC3E}">
        <p14:creationId xmlns:p14="http://schemas.microsoft.com/office/powerpoint/2010/main" val="3391837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22</a:t>
            </a:fld>
            <a:endParaRPr lang="en-US" altLang="zh-CN"/>
          </a:p>
        </p:txBody>
      </p:sp>
    </p:spTree>
    <p:extLst>
      <p:ext uri="{BB962C8B-B14F-4D97-AF65-F5344CB8AC3E}">
        <p14:creationId xmlns:p14="http://schemas.microsoft.com/office/powerpoint/2010/main" val="16699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23</a:t>
            </a:fld>
            <a:endParaRPr lang="en-US" altLang="zh-CN"/>
          </a:p>
        </p:txBody>
      </p:sp>
    </p:spTree>
    <p:extLst>
      <p:ext uri="{BB962C8B-B14F-4D97-AF65-F5344CB8AC3E}">
        <p14:creationId xmlns:p14="http://schemas.microsoft.com/office/powerpoint/2010/main" val="303216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24</a:t>
            </a:fld>
            <a:endParaRPr lang="en-US" altLang="zh-CN"/>
          </a:p>
        </p:txBody>
      </p:sp>
    </p:spTree>
    <p:extLst>
      <p:ext uri="{BB962C8B-B14F-4D97-AF65-F5344CB8AC3E}">
        <p14:creationId xmlns:p14="http://schemas.microsoft.com/office/powerpoint/2010/main" val="36630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25</a:t>
            </a:fld>
            <a:endParaRPr lang="en-US" altLang="zh-CN"/>
          </a:p>
        </p:txBody>
      </p:sp>
    </p:spTree>
    <p:extLst>
      <p:ext uri="{BB962C8B-B14F-4D97-AF65-F5344CB8AC3E}">
        <p14:creationId xmlns:p14="http://schemas.microsoft.com/office/powerpoint/2010/main" val="2814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5A17-8CEC-34D6-F743-FF5EF138C0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1D810F-0B4E-7D87-61AF-30E470A403F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33F651E6-EC8F-15E0-FF98-B04844B1F9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D2555E-7E21-7BC0-16C8-AE69E464EF8D}"/>
              </a:ext>
            </a:extLst>
          </p:cNvPr>
          <p:cNvSpPr>
            <a:spLocks noGrp="1"/>
          </p:cNvSpPr>
          <p:nvPr>
            <p:ph type="sldNum" sz="quarter" idx="10"/>
          </p:nvPr>
        </p:nvSpPr>
        <p:spPr/>
        <p:txBody>
          <a:bodyPr/>
          <a:lstStyle/>
          <a:p>
            <a:fld id="{20DEAE63-D6C4-437F-B8DA-DA689F991AA7}" type="slidenum">
              <a:rPr lang="zh-CN" altLang="en-US" smtClean="0"/>
              <a:t>26</a:t>
            </a:fld>
            <a:endParaRPr lang="en-US" altLang="zh-CN"/>
          </a:p>
        </p:txBody>
      </p:sp>
    </p:spTree>
    <p:extLst>
      <p:ext uri="{BB962C8B-B14F-4D97-AF65-F5344CB8AC3E}">
        <p14:creationId xmlns:p14="http://schemas.microsoft.com/office/powerpoint/2010/main" val="2879687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solidFill>
                  <a:prstClr val="black"/>
                </a:solidFill>
              </a:rPr>
              <a:t>27</a:t>
            </a:fld>
            <a:endParaRPr lang="zh-CN" altLang="en-US">
              <a:solidFill>
                <a:prstClr val="black"/>
              </a:solidFill>
            </a:endParaRPr>
          </a:p>
        </p:txBody>
      </p:sp>
    </p:spTree>
    <p:extLst>
      <p:ext uri="{BB962C8B-B14F-4D97-AF65-F5344CB8AC3E}">
        <p14:creationId xmlns:p14="http://schemas.microsoft.com/office/powerpoint/2010/main" val="1907021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A155-1CE2-3DAD-D0C7-088B49CC5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D26B64-DAF0-3DC9-52AA-8C88BFD68518}"/>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2A0C2ACF-B693-94F8-4698-B24D9519BF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821D0B1-C658-9D64-ADE5-7B05F9AA81CF}"/>
              </a:ext>
            </a:extLst>
          </p:cNvPr>
          <p:cNvSpPr>
            <a:spLocks noGrp="1"/>
          </p:cNvSpPr>
          <p:nvPr>
            <p:ph type="sldNum" sz="quarter" idx="10"/>
          </p:nvPr>
        </p:nvSpPr>
        <p:spPr/>
        <p:txBody>
          <a:bodyPr/>
          <a:lstStyle/>
          <a:p>
            <a:fld id="{20DEAE63-D6C4-437F-B8DA-DA689F991AA7}" type="slidenum">
              <a:rPr lang="zh-CN" altLang="en-US" smtClean="0"/>
              <a:t>5</a:t>
            </a:fld>
            <a:endParaRPr lang="en-US" altLang="zh-CN"/>
          </a:p>
        </p:txBody>
      </p:sp>
    </p:spTree>
    <p:extLst>
      <p:ext uri="{BB962C8B-B14F-4D97-AF65-F5344CB8AC3E}">
        <p14:creationId xmlns:p14="http://schemas.microsoft.com/office/powerpoint/2010/main" val="203497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6</a:t>
            </a:fld>
            <a:endParaRPr lang="en-US" altLang="zh-CN"/>
          </a:p>
        </p:txBody>
      </p:sp>
    </p:spTree>
    <p:extLst>
      <p:ext uri="{BB962C8B-B14F-4D97-AF65-F5344CB8AC3E}">
        <p14:creationId xmlns:p14="http://schemas.microsoft.com/office/powerpoint/2010/main" val="159011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A2FD1-BE8A-FD54-0E1D-8E35D46161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F6343-E171-3639-C733-EF9DECD50C7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6A687EC0-1562-7321-3332-394F1AE0C2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E1EB9E6-BD9F-7E64-B41B-8BDEBB614A12}"/>
              </a:ext>
            </a:extLst>
          </p:cNvPr>
          <p:cNvSpPr>
            <a:spLocks noGrp="1"/>
          </p:cNvSpPr>
          <p:nvPr>
            <p:ph type="sldNum" sz="quarter" idx="10"/>
          </p:nvPr>
        </p:nvSpPr>
        <p:spPr/>
        <p:txBody>
          <a:bodyPr/>
          <a:lstStyle/>
          <a:p>
            <a:fld id="{20DEAE63-D6C4-437F-B8DA-DA689F991AA7}" type="slidenum">
              <a:rPr lang="zh-CN" altLang="en-US" smtClean="0"/>
              <a:t>7</a:t>
            </a:fld>
            <a:endParaRPr lang="en-US" altLang="zh-CN"/>
          </a:p>
        </p:txBody>
      </p:sp>
    </p:spTree>
    <p:extLst>
      <p:ext uri="{BB962C8B-B14F-4D97-AF65-F5344CB8AC3E}">
        <p14:creationId xmlns:p14="http://schemas.microsoft.com/office/powerpoint/2010/main" val="130952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8</a:t>
            </a:fld>
            <a:endParaRPr lang="en-US" altLang="zh-CN"/>
          </a:p>
        </p:txBody>
      </p:sp>
    </p:spTree>
    <p:extLst>
      <p:ext uri="{BB962C8B-B14F-4D97-AF65-F5344CB8AC3E}">
        <p14:creationId xmlns:p14="http://schemas.microsoft.com/office/powerpoint/2010/main" val="19190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9</a:t>
            </a:fld>
            <a:endParaRPr lang="en-US" altLang="zh-CN"/>
          </a:p>
        </p:txBody>
      </p:sp>
    </p:spTree>
    <p:extLst>
      <p:ext uri="{BB962C8B-B14F-4D97-AF65-F5344CB8AC3E}">
        <p14:creationId xmlns:p14="http://schemas.microsoft.com/office/powerpoint/2010/main" val="119137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800027" y="1472842"/>
            <a:ext cx="10800160" cy="3133172"/>
          </a:xfrm>
        </p:spPr>
        <p:txBody>
          <a:bodyPr anchor="b"/>
          <a:lstStyle>
            <a:lvl1pPr algn="ctr">
              <a:defRPr sz="7087"/>
            </a:lvl1pPr>
          </a:lstStyle>
          <a:p>
            <a:r>
              <a:rPr lang="zh-CN" altLang="en-US"/>
              <a:t>单击此处编辑母版标题样式</a:t>
            </a:r>
            <a:endParaRPr lang="en-US" dirty="0"/>
          </a:p>
        </p:txBody>
      </p:sp>
      <p:sp>
        <p:nvSpPr>
          <p:cNvPr id="3" name="Subtitle 2"/>
          <p:cNvSpPr>
            <a:spLocks noGrp="1"/>
          </p:cNvSpPr>
          <p:nvPr>
            <p:ph type="subTitle" idx="1"/>
          </p:nvPr>
        </p:nvSpPr>
        <p:spPr>
          <a:xfrm>
            <a:off x="1800027" y="4726842"/>
            <a:ext cx="10800160" cy="2172804"/>
          </a:xfrm>
        </p:spPr>
        <p:txBody>
          <a:bodyPr/>
          <a:lstStyle>
            <a:lvl1pPr marL="0" indent="0" algn="ctr">
              <a:buNone/>
              <a:defRPr sz="2835"/>
            </a:lvl1pPr>
            <a:lvl2pPr marL="539999" indent="0" algn="ctr">
              <a:buNone/>
              <a:defRPr sz="2362"/>
            </a:lvl2pPr>
            <a:lvl3pPr marL="1079998" indent="0" algn="ctr">
              <a:buNone/>
              <a:defRPr sz="2126"/>
            </a:lvl3pPr>
            <a:lvl4pPr marL="1619997" indent="0" algn="ctr">
              <a:buNone/>
              <a:defRPr sz="1890"/>
            </a:lvl4pPr>
            <a:lvl5pPr marL="2159996" indent="0" algn="ctr">
              <a:buNone/>
              <a:defRPr sz="1890"/>
            </a:lvl5pPr>
            <a:lvl6pPr marL="2699995" indent="0" algn="ctr">
              <a:buNone/>
              <a:defRPr sz="1890"/>
            </a:lvl6pPr>
            <a:lvl7pPr marL="3239994" indent="0" algn="ctr">
              <a:buNone/>
              <a:defRPr sz="1890"/>
            </a:lvl7pPr>
            <a:lvl8pPr marL="3779992" indent="0" algn="ctr">
              <a:buNone/>
              <a:defRPr sz="1890"/>
            </a:lvl8pPr>
            <a:lvl9pPr marL="4319991" indent="0" algn="ctr">
              <a:buNone/>
              <a:defRPr sz="189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051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661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2" y="479142"/>
            <a:ext cx="3105046" cy="762669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015" y="479142"/>
            <a:ext cx="9135135" cy="762669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683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81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145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581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82514" y="2243636"/>
            <a:ext cx="12420184" cy="3743557"/>
          </a:xfrm>
        </p:spPr>
        <p:txBody>
          <a:bodyPr anchor="b"/>
          <a:lstStyle>
            <a:lvl1pPr>
              <a:defRPr sz="7087"/>
            </a:lvl1pPr>
          </a:lstStyle>
          <a:p>
            <a:r>
              <a:rPr lang="zh-CN" altLang="en-US"/>
              <a:t>单击此处编辑母版标题样式</a:t>
            </a:r>
            <a:endParaRPr lang="en-US" dirty="0"/>
          </a:p>
        </p:txBody>
      </p:sp>
      <p:sp>
        <p:nvSpPr>
          <p:cNvPr id="3" name="Text Placeholder 2"/>
          <p:cNvSpPr>
            <a:spLocks noGrp="1"/>
          </p:cNvSpPr>
          <p:nvPr>
            <p:ph type="body" idx="1"/>
          </p:nvPr>
        </p:nvSpPr>
        <p:spPr>
          <a:xfrm>
            <a:off x="982514" y="6022609"/>
            <a:ext cx="12420184" cy="1968648"/>
          </a:xfrm>
        </p:spPr>
        <p:txBody>
          <a:bodyPr/>
          <a:lstStyle>
            <a:lvl1pPr marL="0" indent="0">
              <a:buNone/>
              <a:defRPr sz="2835">
                <a:solidFill>
                  <a:schemeClr val="tx1">
                    <a:tint val="75000"/>
                  </a:schemeClr>
                </a:solidFill>
              </a:defRPr>
            </a:lvl1pPr>
            <a:lvl2pPr marL="539999" indent="0">
              <a:buNone/>
              <a:defRPr sz="2362">
                <a:solidFill>
                  <a:schemeClr val="tx1">
                    <a:tint val="75000"/>
                  </a:schemeClr>
                </a:solidFill>
              </a:defRPr>
            </a:lvl2pPr>
            <a:lvl3pPr marL="1079998" indent="0">
              <a:buNone/>
              <a:defRPr sz="2126">
                <a:solidFill>
                  <a:schemeClr val="tx1">
                    <a:tint val="75000"/>
                  </a:schemeClr>
                </a:solidFill>
              </a:defRPr>
            </a:lvl3pPr>
            <a:lvl4pPr marL="1619997" indent="0">
              <a:buNone/>
              <a:defRPr sz="1890">
                <a:solidFill>
                  <a:schemeClr val="tx1">
                    <a:tint val="75000"/>
                  </a:schemeClr>
                </a:solidFill>
              </a:defRPr>
            </a:lvl4pPr>
            <a:lvl5pPr marL="2159996" indent="0">
              <a:buNone/>
              <a:defRPr sz="1890">
                <a:solidFill>
                  <a:schemeClr val="tx1">
                    <a:tint val="75000"/>
                  </a:schemeClr>
                </a:solidFill>
              </a:defRPr>
            </a:lvl5pPr>
            <a:lvl6pPr marL="2699995" indent="0">
              <a:buNone/>
              <a:defRPr sz="1890">
                <a:solidFill>
                  <a:schemeClr val="tx1">
                    <a:tint val="75000"/>
                  </a:schemeClr>
                </a:solidFill>
              </a:defRPr>
            </a:lvl6pPr>
            <a:lvl7pPr marL="3239994" indent="0">
              <a:buNone/>
              <a:defRPr sz="1890">
                <a:solidFill>
                  <a:schemeClr val="tx1">
                    <a:tint val="75000"/>
                  </a:schemeClr>
                </a:solidFill>
              </a:defRPr>
            </a:lvl7pPr>
            <a:lvl8pPr marL="3779992" indent="0">
              <a:buNone/>
              <a:defRPr sz="1890">
                <a:solidFill>
                  <a:schemeClr val="tx1">
                    <a:tint val="75000"/>
                  </a:schemeClr>
                </a:solidFill>
              </a:defRPr>
            </a:lvl8pPr>
            <a:lvl9pPr marL="4319991" indent="0">
              <a:buNone/>
              <a:defRPr sz="189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602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90014" y="2395710"/>
            <a:ext cx="6120091" cy="57101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290108" y="2395710"/>
            <a:ext cx="6120091" cy="57101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618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91890" y="479143"/>
            <a:ext cx="12420184" cy="173949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91891" y="2206137"/>
            <a:ext cx="6091965" cy="1081194"/>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编辑母版文本样式</a:t>
            </a:r>
          </a:p>
        </p:txBody>
      </p:sp>
      <p:sp>
        <p:nvSpPr>
          <p:cNvPr id="4" name="Content Placeholder 3"/>
          <p:cNvSpPr>
            <a:spLocks noGrp="1"/>
          </p:cNvSpPr>
          <p:nvPr>
            <p:ph sz="half" idx="2"/>
          </p:nvPr>
        </p:nvSpPr>
        <p:spPr>
          <a:xfrm>
            <a:off x="991891" y="3287331"/>
            <a:ext cx="6091965" cy="48351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290108" y="2206137"/>
            <a:ext cx="6121966" cy="1081194"/>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编辑母版文本样式</a:t>
            </a:r>
          </a:p>
        </p:txBody>
      </p:sp>
      <p:sp>
        <p:nvSpPr>
          <p:cNvPr id="6" name="Content Placeholder 5"/>
          <p:cNvSpPr>
            <a:spLocks noGrp="1"/>
          </p:cNvSpPr>
          <p:nvPr>
            <p:ph sz="quarter" idx="4"/>
          </p:nvPr>
        </p:nvSpPr>
        <p:spPr>
          <a:xfrm>
            <a:off x="7290108" y="3287331"/>
            <a:ext cx="6121966" cy="48351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678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8153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59591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1" y="599969"/>
            <a:ext cx="4644443" cy="2099892"/>
          </a:xfrm>
        </p:spPr>
        <p:txBody>
          <a:bodyPr anchor="b"/>
          <a:lstStyle>
            <a:lvl1pPr>
              <a:defRPr sz="3780"/>
            </a:lvl1pPr>
          </a:lstStyle>
          <a:p>
            <a:r>
              <a:rPr lang="zh-CN" altLang="en-US"/>
              <a:t>单击此处编辑母版标题样式</a:t>
            </a:r>
            <a:endParaRPr lang="en-US" dirty="0"/>
          </a:p>
        </p:txBody>
      </p:sp>
      <p:sp>
        <p:nvSpPr>
          <p:cNvPr id="3" name="Content Placeholder 2"/>
          <p:cNvSpPr>
            <a:spLocks noGrp="1"/>
          </p:cNvSpPr>
          <p:nvPr>
            <p:ph idx="1"/>
          </p:nvPr>
        </p:nvSpPr>
        <p:spPr>
          <a:xfrm>
            <a:off x="6121966" y="1295767"/>
            <a:ext cx="7290108" cy="6395505"/>
          </a:xfrm>
        </p:spPr>
        <p:txBody>
          <a:bodyPr/>
          <a:lstStyle>
            <a:lvl1pPr>
              <a:defRPr sz="3780"/>
            </a:lvl1pPr>
            <a:lvl2pPr>
              <a:defRPr sz="3307"/>
            </a:lvl2pPr>
            <a:lvl3pPr>
              <a:defRPr sz="2835"/>
            </a:lvl3pPr>
            <a:lvl4pPr>
              <a:defRPr sz="2362"/>
            </a:lvl4pPr>
            <a:lvl5pPr>
              <a:defRPr sz="2362"/>
            </a:lvl5pPr>
            <a:lvl6pPr>
              <a:defRPr sz="2362"/>
            </a:lvl6pPr>
            <a:lvl7pPr>
              <a:defRPr sz="2362"/>
            </a:lvl7pPr>
            <a:lvl8pPr>
              <a:defRPr sz="2362"/>
            </a:lvl8pPr>
            <a:lvl9pPr>
              <a:defRPr sz="2362"/>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91891" y="2699862"/>
            <a:ext cx="4644443" cy="5001827"/>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5861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1" y="599969"/>
            <a:ext cx="4644443" cy="2099892"/>
          </a:xfrm>
        </p:spPr>
        <p:txBody>
          <a:bodyPr anchor="b"/>
          <a:lstStyle>
            <a:lvl1pPr>
              <a:defRPr sz="378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121966" y="1295767"/>
            <a:ext cx="7290108" cy="6395505"/>
          </a:xfrm>
        </p:spPr>
        <p:txBody>
          <a:bodyPr anchor="t"/>
          <a:lstStyle>
            <a:lvl1pPr marL="0" indent="0">
              <a:buNone/>
              <a:defRPr sz="3780"/>
            </a:lvl1pPr>
            <a:lvl2pPr marL="539999" indent="0">
              <a:buNone/>
              <a:defRPr sz="3307"/>
            </a:lvl2pPr>
            <a:lvl3pPr marL="1079998" indent="0">
              <a:buNone/>
              <a:defRPr sz="2835"/>
            </a:lvl3pPr>
            <a:lvl4pPr marL="1619997" indent="0">
              <a:buNone/>
              <a:defRPr sz="2362"/>
            </a:lvl4pPr>
            <a:lvl5pPr marL="2159996" indent="0">
              <a:buNone/>
              <a:defRPr sz="2362"/>
            </a:lvl5pPr>
            <a:lvl6pPr marL="2699995" indent="0">
              <a:buNone/>
              <a:defRPr sz="2362"/>
            </a:lvl6pPr>
            <a:lvl7pPr marL="3239994" indent="0">
              <a:buNone/>
              <a:defRPr sz="2362"/>
            </a:lvl7pPr>
            <a:lvl8pPr marL="3779992" indent="0">
              <a:buNone/>
              <a:defRPr sz="2362"/>
            </a:lvl8pPr>
            <a:lvl9pPr marL="4319991" indent="0">
              <a:buNone/>
              <a:defRPr sz="2362"/>
            </a:lvl9pPr>
          </a:lstStyle>
          <a:p>
            <a:r>
              <a:rPr lang="zh-CN" altLang="en-US"/>
              <a:t>单击图标添加图片</a:t>
            </a:r>
            <a:endParaRPr lang="en-US" dirty="0"/>
          </a:p>
        </p:txBody>
      </p:sp>
      <p:sp>
        <p:nvSpPr>
          <p:cNvPr id="4" name="Text Placeholder 3"/>
          <p:cNvSpPr>
            <a:spLocks noGrp="1"/>
          </p:cNvSpPr>
          <p:nvPr>
            <p:ph type="body" sz="half" idx="2"/>
          </p:nvPr>
        </p:nvSpPr>
        <p:spPr>
          <a:xfrm>
            <a:off x="991891" y="2699862"/>
            <a:ext cx="4644443" cy="5001827"/>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1234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479143"/>
            <a:ext cx="12420184" cy="173949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90015" y="2395710"/>
            <a:ext cx="12420184" cy="571012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90015" y="8341239"/>
            <a:ext cx="3240048" cy="479142"/>
          </a:xfrm>
          <a:prstGeom prst="rect">
            <a:avLst/>
          </a:prstGeom>
        </p:spPr>
        <p:txBody>
          <a:bodyPr vert="horz" lIns="91440" tIns="45720" rIns="91440" bIns="45720" rtlCol="0" anchor="ctr"/>
          <a:lstStyle>
            <a:lvl1pPr algn="l">
              <a:defRPr sz="1417">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770071" y="8341239"/>
            <a:ext cx="4860072" cy="479142"/>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170150" y="8341239"/>
            <a:ext cx="3240048" cy="479142"/>
          </a:xfrm>
          <a:prstGeom prst="rect">
            <a:avLst/>
          </a:prstGeom>
        </p:spPr>
        <p:txBody>
          <a:bodyPr vert="horz" lIns="91440" tIns="45720" rIns="91440" bIns="45720" rtlCol="0" anchor="ctr"/>
          <a:lstStyle>
            <a:lvl1pPr algn="r">
              <a:defRPr sz="1417">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706391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52" r:id="rId14"/>
  </p:sldLayoutIdLst>
  <p:hf hdr="0" dt="0"/>
  <p:txStyles>
    <p:titleStyle>
      <a:lvl1pPr algn="l" defTabSz="1079998" rtl="0" eaLnBrk="1" latinLnBrk="0" hangingPunct="1">
        <a:lnSpc>
          <a:spcPct val="90000"/>
        </a:lnSpc>
        <a:spcBef>
          <a:spcPct val="0"/>
        </a:spcBef>
        <a:buNone/>
        <a:defRPr sz="5197" kern="1200">
          <a:solidFill>
            <a:schemeClr val="tx1"/>
          </a:solidFill>
          <a:latin typeface="+mj-lt"/>
          <a:ea typeface="+mj-ea"/>
          <a:cs typeface="+mj-cs"/>
        </a:defRPr>
      </a:lvl1pPr>
    </p:titleStyle>
    <p:bodyStyle>
      <a:lvl1pPr marL="269999" indent="-269999" algn="l" defTabSz="1079998"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98" indent="-269999" algn="l" defTabSz="1079998" rtl="0" eaLnBrk="1" latinLnBrk="0" hangingPunct="1">
        <a:lnSpc>
          <a:spcPct val="90000"/>
        </a:lnSpc>
        <a:spcBef>
          <a:spcPts val="591"/>
        </a:spcBef>
        <a:buFont typeface="Arial" panose="020B0604020202020204" pitchFamily="34" charset="0"/>
        <a:buChar char="•"/>
        <a:defRPr sz="2835" kern="1200">
          <a:solidFill>
            <a:schemeClr val="tx1"/>
          </a:solidFill>
          <a:latin typeface="+mn-lt"/>
          <a:ea typeface="+mn-ea"/>
          <a:cs typeface="+mn-cs"/>
        </a:defRPr>
      </a:lvl2pPr>
      <a:lvl3pPr marL="1349997" indent="-269999" algn="l" defTabSz="1079998" rtl="0" eaLnBrk="1" latinLnBrk="0" hangingPunct="1">
        <a:lnSpc>
          <a:spcPct val="90000"/>
        </a:lnSpc>
        <a:spcBef>
          <a:spcPts val="591"/>
        </a:spcBef>
        <a:buFont typeface="Arial" panose="020B0604020202020204" pitchFamily="34" charset="0"/>
        <a:buChar char="•"/>
        <a:defRPr sz="2362" kern="1200">
          <a:solidFill>
            <a:schemeClr val="tx1"/>
          </a:solidFill>
          <a:latin typeface="+mn-lt"/>
          <a:ea typeface="+mn-ea"/>
          <a:cs typeface="+mn-cs"/>
        </a:defRPr>
      </a:lvl3pPr>
      <a:lvl4pPr marL="1889996"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4pPr>
      <a:lvl5pPr marL="2429995"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5pPr>
      <a:lvl6pPr marL="2969994"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6pPr>
      <a:lvl7pPr marL="3509993"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7pPr>
      <a:lvl8pPr marL="4049992"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8pPr>
      <a:lvl9pPr marL="4589991"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98" rtl="0" eaLnBrk="1" latinLnBrk="0" hangingPunct="1">
        <a:defRPr sz="2126" kern="1200">
          <a:solidFill>
            <a:schemeClr val="tx1"/>
          </a:solidFill>
          <a:latin typeface="+mn-lt"/>
          <a:ea typeface="+mn-ea"/>
          <a:cs typeface="+mn-cs"/>
        </a:defRPr>
      </a:lvl1pPr>
      <a:lvl2pPr marL="539999" algn="l" defTabSz="1079998" rtl="0" eaLnBrk="1" latinLnBrk="0" hangingPunct="1">
        <a:defRPr sz="2126" kern="1200">
          <a:solidFill>
            <a:schemeClr val="tx1"/>
          </a:solidFill>
          <a:latin typeface="+mn-lt"/>
          <a:ea typeface="+mn-ea"/>
          <a:cs typeface="+mn-cs"/>
        </a:defRPr>
      </a:lvl2pPr>
      <a:lvl3pPr marL="1079998" algn="l" defTabSz="1079998" rtl="0" eaLnBrk="1" latinLnBrk="0" hangingPunct="1">
        <a:defRPr sz="2126" kern="1200">
          <a:solidFill>
            <a:schemeClr val="tx1"/>
          </a:solidFill>
          <a:latin typeface="+mn-lt"/>
          <a:ea typeface="+mn-ea"/>
          <a:cs typeface="+mn-cs"/>
        </a:defRPr>
      </a:lvl3pPr>
      <a:lvl4pPr marL="1619997" algn="l" defTabSz="1079998" rtl="0" eaLnBrk="1" latinLnBrk="0" hangingPunct="1">
        <a:defRPr sz="2126" kern="1200">
          <a:solidFill>
            <a:schemeClr val="tx1"/>
          </a:solidFill>
          <a:latin typeface="+mn-lt"/>
          <a:ea typeface="+mn-ea"/>
          <a:cs typeface="+mn-cs"/>
        </a:defRPr>
      </a:lvl4pPr>
      <a:lvl5pPr marL="2159996" algn="l" defTabSz="1079998" rtl="0" eaLnBrk="1" latinLnBrk="0" hangingPunct="1">
        <a:defRPr sz="2126" kern="1200">
          <a:solidFill>
            <a:schemeClr val="tx1"/>
          </a:solidFill>
          <a:latin typeface="+mn-lt"/>
          <a:ea typeface="+mn-ea"/>
          <a:cs typeface="+mn-cs"/>
        </a:defRPr>
      </a:lvl5pPr>
      <a:lvl6pPr marL="2699995" algn="l" defTabSz="1079998" rtl="0" eaLnBrk="1" latinLnBrk="0" hangingPunct="1">
        <a:defRPr sz="2126" kern="1200">
          <a:solidFill>
            <a:schemeClr val="tx1"/>
          </a:solidFill>
          <a:latin typeface="+mn-lt"/>
          <a:ea typeface="+mn-ea"/>
          <a:cs typeface="+mn-cs"/>
        </a:defRPr>
      </a:lvl6pPr>
      <a:lvl7pPr marL="3239994" algn="l" defTabSz="1079998" rtl="0" eaLnBrk="1" latinLnBrk="0" hangingPunct="1">
        <a:defRPr sz="2126" kern="1200">
          <a:solidFill>
            <a:schemeClr val="tx1"/>
          </a:solidFill>
          <a:latin typeface="+mn-lt"/>
          <a:ea typeface="+mn-ea"/>
          <a:cs typeface="+mn-cs"/>
        </a:defRPr>
      </a:lvl7pPr>
      <a:lvl8pPr marL="3779992" algn="l" defTabSz="1079998" rtl="0" eaLnBrk="1" latinLnBrk="0" hangingPunct="1">
        <a:defRPr sz="2126" kern="1200">
          <a:solidFill>
            <a:schemeClr val="tx1"/>
          </a:solidFill>
          <a:latin typeface="+mn-lt"/>
          <a:ea typeface="+mn-ea"/>
          <a:cs typeface="+mn-cs"/>
        </a:defRPr>
      </a:lvl8pPr>
      <a:lvl9pPr marL="4319991" algn="l" defTabSz="1079998"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10.xml"/><Relationship Id="rId7" Type="http://schemas.openxmlformats.org/officeDocument/2006/relationships/image" Target="../media/image21.jpe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jpe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9.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xml"/><Relationship Id="rId7" Type="http://schemas.openxmlformats.org/officeDocument/2006/relationships/diagramData" Target="../diagrams/data1.xml"/><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7.jpe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flipH="1">
            <a:off x="-755979" y="-771830"/>
            <a:ext cx="15656374" cy="11795763"/>
            <a:chOff x="-379183" y="-598805"/>
            <a:chExt cx="13420776" cy="9986932"/>
          </a:xfrm>
        </p:grpSpPr>
        <p:grpSp>
          <p:nvGrpSpPr>
            <p:cNvPr id="161" name="组合 160"/>
            <p:cNvGrpSpPr/>
            <p:nvPr/>
          </p:nvGrpSpPr>
          <p:grpSpPr>
            <a:xfrm>
              <a:off x="8977546" y="5961817"/>
              <a:ext cx="1880275" cy="324423"/>
              <a:chOff x="7217443" y="6787474"/>
              <a:chExt cx="1983099" cy="342165"/>
            </a:xfrm>
          </p:grpSpPr>
          <p:sp>
            <p:nvSpPr>
              <p:cNvPr id="162" name="矩形 161"/>
              <p:cNvSpPr/>
              <p:nvPr/>
            </p:nvSpPr>
            <p:spPr>
              <a:xfrm>
                <a:off x="7433556" y="6787474"/>
                <a:ext cx="1766986" cy="342165"/>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答辩人：黄钰凝</a:t>
                </a:r>
              </a:p>
            </p:txBody>
          </p:sp>
          <p:sp>
            <p:nvSpPr>
              <p:cNvPr id="163" name="PA_任意多边形 9"/>
              <p:cNvSpPr>
                <a:spLocks noEditPoints="1"/>
              </p:cNvSpPr>
              <p:nvPr>
                <p:custDataLst>
                  <p:tags r:id="rId2"/>
                </p:custDataLst>
              </p:nvPr>
            </p:nvSpPr>
            <p:spPr bwMode="auto">
              <a:xfrm>
                <a:off x="7217443" y="6856333"/>
                <a:ext cx="231963" cy="232938"/>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64" name="组合 163"/>
            <p:cNvGrpSpPr/>
            <p:nvPr/>
          </p:nvGrpSpPr>
          <p:grpSpPr>
            <a:xfrm>
              <a:off x="5990202" y="5961729"/>
              <a:ext cx="2519525" cy="324422"/>
              <a:chOff x="3476056" y="6787383"/>
              <a:chExt cx="2657312" cy="342164"/>
            </a:xfrm>
          </p:grpSpPr>
          <p:sp>
            <p:nvSpPr>
              <p:cNvPr id="165" name="PA_任意多边形 10"/>
              <p:cNvSpPr>
                <a:spLocks noChangeAspect="1" noEditPoints="1"/>
              </p:cNvSpPr>
              <p:nvPr>
                <p:custDataLst>
                  <p:tags r:id="rId1"/>
                </p:custDataLst>
              </p:nvPr>
            </p:nvSpPr>
            <p:spPr bwMode="auto">
              <a:xfrm>
                <a:off x="3476056" y="6856417"/>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6" name="矩形 165"/>
              <p:cNvSpPr/>
              <p:nvPr/>
            </p:nvSpPr>
            <p:spPr>
              <a:xfrm>
                <a:off x="3680650" y="6787383"/>
                <a:ext cx="2452718" cy="342164"/>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指导老师：李建强教授</a:t>
                </a:r>
              </a:p>
            </p:txBody>
          </p:sp>
        </p:grpSp>
        <p:pic>
          <p:nvPicPr>
            <p:cNvPr id="167" name="图片 1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760" y="4995040"/>
              <a:ext cx="7088907" cy="329353"/>
            </a:xfrm>
            <a:prstGeom prst="rect">
              <a:avLst/>
            </a:prstGeom>
          </p:spPr>
        </p:pic>
        <p:sp>
          <p:nvSpPr>
            <p:cNvPr id="174" name="文本框 173"/>
            <p:cNvSpPr txBox="1"/>
            <p:nvPr/>
          </p:nvSpPr>
          <p:spPr>
            <a:xfrm>
              <a:off x="4690883" y="2530809"/>
              <a:ext cx="7491354" cy="1309199"/>
            </a:xfrm>
            <a:prstGeom prst="rect">
              <a:avLst/>
            </a:prstGeom>
            <a:noFill/>
          </p:spPr>
          <p:txBody>
            <a:bodyPr wrap="square" rtlCol="0">
              <a:spAutoFit/>
              <a:scene3d>
                <a:camera prst="orthographicFront"/>
                <a:lightRig rig="threePt" dir="t"/>
              </a:scene3d>
              <a:sp3d contourW="12700"/>
            </a:bodyPr>
            <a:lstStyle/>
            <a:p>
              <a:pPr algn="ctr">
                <a:defRPr/>
              </a:pPr>
              <a:r>
                <a:rPr lang="zh-CN" altLang="en-US" sz="4724"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基于深度学习的多模态脑核磁胶质瘤图像分类分析</a:t>
              </a:r>
            </a:p>
          </p:txBody>
        </p:sp>
        <p:sp>
          <p:nvSpPr>
            <p:cNvPr id="175" name="矩形 259"/>
            <p:cNvSpPr>
              <a:spLocks noChangeArrowheads="1"/>
            </p:cNvSpPr>
            <p:nvPr/>
          </p:nvSpPr>
          <p:spPr bwMode="auto">
            <a:xfrm>
              <a:off x="5253154" y="4367663"/>
              <a:ext cx="6510117" cy="36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rPr>
                <a:t>计算机学院</a:t>
              </a:r>
              <a:endParaRPr lang="en-US" altLang="zh-CN"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33" name="组合 132"/>
            <p:cNvGrpSpPr/>
            <p:nvPr/>
          </p:nvGrpSpPr>
          <p:grpSpPr>
            <a:xfrm>
              <a:off x="1092599" y="1750035"/>
              <a:ext cx="3683568" cy="3683568"/>
              <a:chOff x="3393106" y="2094168"/>
              <a:chExt cx="2664366" cy="2664366"/>
            </a:xfrm>
          </p:grpSpPr>
          <p:sp>
            <p:nvSpPr>
              <p:cNvPr id="135" name="椭圆 13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36" name="组合 135"/>
              <p:cNvGrpSpPr/>
              <p:nvPr/>
            </p:nvGrpSpPr>
            <p:grpSpPr>
              <a:xfrm>
                <a:off x="3655434" y="2332886"/>
                <a:ext cx="2167846" cy="2167846"/>
                <a:chOff x="3739822" y="2440887"/>
                <a:chExt cx="1970936" cy="1970936"/>
              </a:xfrm>
            </p:grpSpPr>
            <p:sp>
              <p:nvSpPr>
                <p:cNvPr id="137" name="圆角矩形 13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8" name="椭圆 137"/>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 name="矩形 2"/>
            <p:cNvSpPr/>
            <p:nvPr/>
          </p:nvSpPr>
          <p:spPr>
            <a:xfrm>
              <a:off x="23583" y="1"/>
              <a:ext cx="3887755" cy="1835377"/>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1" name="椭圆 30"/>
            <p:cNvSpPr/>
            <p:nvPr/>
          </p:nvSpPr>
          <p:spPr>
            <a:xfrm>
              <a:off x="11342408" y="-598805"/>
              <a:ext cx="1699185" cy="169918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2" name="椭圆 31"/>
            <p:cNvSpPr/>
            <p:nvPr/>
          </p:nvSpPr>
          <p:spPr>
            <a:xfrm>
              <a:off x="11495172" y="6551288"/>
              <a:ext cx="1393656" cy="139365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3" name="椭圆 32"/>
            <p:cNvSpPr/>
            <p:nvPr/>
          </p:nvSpPr>
          <p:spPr>
            <a:xfrm>
              <a:off x="11070453" y="7480879"/>
              <a:ext cx="913603" cy="913603"/>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圆角矩形 8"/>
            <p:cNvSpPr/>
            <p:nvPr/>
          </p:nvSpPr>
          <p:spPr>
            <a:xfrm rot="2700000">
              <a:off x="-327012" y="6388319"/>
              <a:ext cx="2947637" cy="3051980"/>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66" y="2510972"/>
              <a:ext cx="2184410" cy="2184398"/>
            </a:xfrm>
            <a:prstGeom prst="rect">
              <a:avLst/>
            </a:prstGeom>
          </p:spPr>
        </p:pic>
      </p:grpSp>
      <p:pic>
        <p:nvPicPr>
          <p:cNvPr id="73" name="图片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908" y="657147"/>
            <a:ext cx="5838836" cy="1591523"/>
          </a:xfrm>
          <a:prstGeom prst="rect">
            <a:avLst/>
          </a:prstGeom>
        </p:spPr>
      </p:pic>
      <p:sp>
        <p:nvSpPr>
          <p:cNvPr id="2" name="矩形 1">
            <a:extLst>
              <a:ext uri="{FF2B5EF4-FFF2-40B4-BE49-F238E27FC236}">
                <a16:creationId xmlns:a16="http://schemas.microsoft.com/office/drawing/2014/main" id="{98463C5E-6329-6A4E-1BC7-C2AFEEDA671B}"/>
              </a:ext>
            </a:extLst>
          </p:cNvPr>
          <p:cNvSpPr/>
          <p:nvPr/>
        </p:nvSpPr>
        <p:spPr>
          <a:xfrm flipH="1">
            <a:off x="3118884" y="7481695"/>
            <a:ext cx="3223639" cy="400110"/>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答辩日期：</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2025</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年</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8</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月</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23</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日</a:t>
            </a:r>
            <a:endParaRPr lang="zh-CN" altLang="en-US" sz="189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EBDF-DBDB-75CB-37DC-007E39F56BB8}"/>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84A8AE30-24E0-D999-A5CC-9D802B71685B}"/>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51F39FBF-9CAA-1D0A-20BB-D792CD0CC014}"/>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a:extLst>
                <a:ext uri="{FF2B5EF4-FFF2-40B4-BE49-F238E27FC236}">
                  <a16:creationId xmlns:a16="http://schemas.microsoft.com/office/drawing/2014/main" id="{9F2F59F8-1340-8B21-2EF5-4CECDA065921}"/>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468A3166-58AB-05D3-79E1-B393F66DED6A}"/>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93C88B2E-274F-F8F4-F5C1-95BB1A5FBE9F}"/>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489C65EB-7D29-E4C5-0680-51B53DA028D9}"/>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1653F434-D055-D2C4-537A-677C90D74939}"/>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5D3A2B3D-E7F7-6CD6-0595-935A867A844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FC846839-813F-61E4-3F20-D0F2ACC87C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 name="文本框 2">
            <a:extLst>
              <a:ext uri="{FF2B5EF4-FFF2-40B4-BE49-F238E27FC236}">
                <a16:creationId xmlns:a16="http://schemas.microsoft.com/office/drawing/2014/main" id="{AF45EBB4-7A3E-20D8-4BC0-114211B37C22}"/>
              </a:ext>
            </a:extLst>
          </p:cNvPr>
          <p:cNvSpPr txBox="1"/>
          <p:nvPr/>
        </p:nvSpPr>
        <p:spPr>
          <a:xfrm>
            <a:off x="800076" y="1174104"/>
            <a:ext cx="12791938"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二</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各模态特性不同，脑肿瘤与正常脑组织纹理高度相似，且成像对比度低</a:t>
            </a:r>
            <a:endParaRPr lang="zh-C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2" name="圆角矩形 1">
            <a:extLst>
              <a:ext uri="{FF2B5EF4-FFF2-40B4-BE49-F238E27FC236}">
                <a16:creationId xmlns:a16="http://schemas.microsoft.com/office/drawing/2014/main" id="{71371843-EEAA-4167-31D0-7F3FEFD3528A}"/>
              </a:ext>
            </a:extLst>
          </p:cNvPr>
          <p:cNvSpPr/>
          <p:nvPr/>
        </p:nvSpPr>
        <p:spPr>
          <a:xfrm>
            <a:off x="266621" y="3264481"/>
            <a:ext cx="13791115" cy="4560953"/>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矩形 3">
            <a:extLst>
              <a:ext uri="{FF2B5EF4-FFF2-40B4-BE49-F238E27FC236}">
                <a16:creationId xmlns:a16="http://schemas.microsoft.com/office/drawing/2014/main" id="{35955277-5EE3-6125-8CCB-1E39E9B3CC6C}"/>
              </a:ext>
            </a:extLst>
          </p:cNvPr>
          <p:cNvSpPr/>
          <p:nvPr/>
        </p:nvSpPr>
        <p:spPr>
          <a:xfrm>
            <a:off x="1876245" y="7064633"/>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2400" dirty="0"/>
          </a:p>
        </p:txBody>
      </p:sp>
      <p:pic>
        <p:nvPicPr>
          <p:cNvPr id="6" name="图片 5">
            <a:extLst>
              <a:ext uri="{FF2B5EF4-FFF2-40B4-BE49-F238E27FC236}">
                <a16:creationId xmlns:a16="http://schemas.microsoft.com/office/drawing/2014/main" id="{82ECE6FE-47EC-5C4B-E017-13A611A803F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l="16913" t="13343" r="15657" b="8476"/>
          <a:stretch/>
        </p:blipFill>
        <p:spPr>
          <a:xfrm>
            <a:off x="1308378" y="4107734"/>
            <a:ext cx="2630645" cy="2701199"/>
          </a:xfrm>
          <a:prstGeom prst="rect">
            <a:avLst/>
          </a:prstGeom>
        </p:spPr>
      </p:pic>
      <p:pic>
        <p:nvPicPr>
          <p:cNvPr id="8" name="图片 7" descr="图片包含 室内, 桌子, 黑暗, 碗&#10;&#10;描述已自动生成">
            <a:extLst>
              <a:ext uri="{FF2B5EF4-FFF2-40B4-BE49-F238E27FC236}">
                <a16:creationId xmlns:a16="http://schemas.microsoft.com/office/drawing/2014/main" id="{2465858F-0DD2-67DD-04CC-FE96610C5404}"/>
              </a:ext>
            </a:extLst>
          </p:cNvPr>
          <p:cNvPicPr>
            <a:picLocks noChangeAspect="1"/>
          </p:cNvPicPr>
          <p:nvPr/>
        </p:nvPicPr>
        <p:blipFill>
          <a:blip r:embed="rId6" cstate="print">
            <a:extLst>
              <a:ext uri="{28A0092B-C50C-407E-A947-70E740481C1C}">
                <a14:useLocalDpi xmlns:a14="http://schemas.microsoft.com/office/drawing/2010/main" val="0"/>
              </a:ext>
            </a:extLst>
          </a:blip>
          <a:srcRect l="5753" t="7157" r="7325" b="6821"/>
          <a:stretch/>
        </p:blipFill>
        <p:spPr>
          <a:xfrm rot="16200000">
            <a:off x="4380295" y="4146635"/>
            <a:ext cx="2711311" cy="2613287"/>
          </a:xfrm>
          <a:prstGeom prst="rect">
            <a:avLst/>
          </a:prstGeom>
        </p:spPr>
      </p:pic>
      <p:sp>
        <p:nvSpPr>
          <p:cNvPr id="9" name="矩形 8">
            <a:extLst>
              <a:ext uri="{FF2B5EF4-FFF2-40B4-BE49-F238E27FC236}">
                <a16:creationId xmlns:a16="http://schemas.microsoft.com/office/drawing/2014/main" id="{50A1205E-DF75-75C0-B9E8-FAE60BE688A4}"/>
              </a:ext>
            </a:extLst>
          </p:cNvPr>
          <p:cNvSpPr/>
          <p:nvPr/>
        </p:nvSpPr>
        <p:spPr>
          <a:xfrm>
            <a:off x="2508335" y="5082615"/>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E893F05B-1A51-3659-914B-B8626AF51175}"/>
              </a:ext>
            </a:extLst>
          </p:cNvPr>
          <p:cNvSpPr/>
          <p:nvPr/>
        </p:nvSpPr>
        <p:spPr>
          <a:xfrm>
            <a:off x="6018987" y="5082615"/>
            <a:ext cx="698610" cy="93180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3" name="矩形 12">
            <a:extLst>
              <a:ext uri="{FF2B5EF4-FFF2-40B4-BE49-F238E27FC236}">
                <a16:creationId xmlns:a16="http://schemas.microsoft.com/office/drawing/2014/main" id="{CBC2B49D-F1FC-C499-6E34-024D7266BE5D}"/>
              </a:ext>
            </a:extLst>
          </p:cNvPr>
          <p:cNvSpPr/>
          <p:nvPr/>
        </p:nvSpPr>
        <p:spPr>
          <a:xfrm>
            <a:off x="5165120" y="3544372"/>
            <a:ext cx="1141659"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T2</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pic>
        <p:nvPicPr>
          <p:cNvPr id="14" name="图片 13">
            <a:extLst>
              <a:ext uri="{FF2B5EF4-FFF2-40B4-BE49-F238E27FC236}">
                <a16:creationId xmlns:a16="http://schemas.microsoft.com/office/drawing/2014/main" id="{25250405-3CED-BAC4-AD9B-0B9C04D93644}"/>
              </a:ext>
            </a:extLst>
          </p:cNvPr>
          <p:cNvPicPr>
            <a:picLocks noChangeAspect="1"/>
          </p:cNvPicPr>
          <p:nvPr/>
        </p:nvPicPr>
        <p:blipFill>
          <a:blip r:embed="rId7">
            <a:extLst>
              <a:ext uri="{28A0092B-C50C-407E-A947-70E740481C1C}">
                <a14:useLocalDpi xmlns:a14="http://schemas.microsoft.com/office/drawing/2010/main" val="0"/>
              </a:ext>
            </a:extLst>
          </a:blip>
          <a:srcRect t="7403" b="7403"/>
          <a:stretch/>
        </p:blipFill>
        <p:spPr>
          <a:xfrm>
            <a:off x="7351683" y="4097621"/>
            <a:ext cx="2613288" cy="2711311"/>
          </a:xfrm>
          <a:prstGeom prst="rect">
            <a:avLst/>
          </a:prstGeom>
        </p:spPr>
      </p:pic>
      <p:sp>
        <p:nvSpPr>
          <p:cNvPr id="15" name="矩形 14">
            <a:extLst>
              <a:ext uri="{FF2B5EF4-FFF2-40B4-BE49-F238E27FC236}">
                <a16:creationId xmlns:a16="http://schemas.microsoft.com/office/drawing/2014/main" id="{1D03FFEA-40B6-E0B4-107C-1AACA6CF703C}"/>
              </a:ext>
            </a:extLst>
          </p:cNvPr>
          <p:cNvSpPr/>
          <p:nvPr/>
        </p:nvSpPr>
        <p:spPr>
          <a:xfrm>
            <a:off x="8005442" y="4559145"/>
            <a:ext cx="758551" cy="113848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6" name="矩形 15">
            <a:extLst>
              <a:ext uri="{FF2B5EF4-FFF2-40B4-BE49-F238E27FC236}">
                <a16:creationId xmlns:a16="http://schemas.microsoft.com/office/drawing/2014/main" id="{22375432-FD69-87D8-BCDA-C55F694F6E3B}"/>
              </a:ext>
            </a:extLst>
          </p:cNvPr>
          <p:cNvSpPr/>
          <p:nvPr/>
        </p:nvSpPr>
        <p:spPr>
          <a:xfrm>
            <a:off x="7628871" y="3544371"/>
            <a:ext cx="2031325"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pic>
        <p:nvPicPr>
          <p:cNvPr id="20" name="图片 19">
            <a:extLst>
              <a:ext uri="{FF2B5EF4-FFF2-40B4-BE49-F238E27FC236}">
                <a16:creationId xmlns:a16="http://schemas.microsoft.com/office/drawing/2014/main" id="{ED86129A-C6C0-5AFE-3AEF-C4CB860EF2DE}"/>
              </a:ext>
            </a:extLst>
          </p:cNvPr>
          <p:cNvPicPr>
            <a:picLocks noChangeAspect="1"/>
          </p:cNvPicPr>
          <p:nvPr/>
        </p:nvPicPr>
        <p:blipFill>
          <a:blip r:embed="rId8">
            <a:extLst>
              <a:ext uri="{28A0092B-C50C-407E-A947-70E740481C1C}">
                <a14:useLocalDpi xmlns:a14="http://schemas.microsoft.com/office/drawing/2010/main" val="0"/>
              </a:ext>
            </a:extLst>
          </a:blip>
          <a:srcRect l="15089" t="6192" r="10964" b="7757"/>
          <a:stretch/>
        </p:blipFill>
        <p:spPr>
          <a:xfrm>
            <a:off x="10518746" y="4105104"/>
            <a:ext cx="2312206" cy="2701198"/>
          </a:xfrm>
          <a:prstGeom prst="rect">
            <a:avLst/>
          </a:prstGeom>
        </p:spPr>
      </p:pic>
      <p:sp>
        <p:nvSpPr>
          <p:cNvPr id="22" name="矩形 21">
            <a:extLst>
              <a:ext uri="{FF2B5EF4-FFF2-40B4-BE49-F238E27FC236}">
                <a16:creationId xmlns:a16="http://schemas.microsoft.com/office/drawing/2014/main" id="{55644A5A-604D-8EAD-F2CA-4D48141371B4}"/>
              </a:ext>
            </a:extLst>
          </p:cNvPr>
          <p:cNvSpPr/>
          <p:nvPr/>
        </p:nvSpPr>
        <p:spPr>
          <a:xfrm>
            <a:off x="10808988" y="3544371"/>
            <a:ext cx="1346844"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T1C</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sp>
        <p:nvSpPr>
          <p:cNvPr id="24" name="矩形 23">
            <a:extLst>
              <a:ext uri="{FF2B5EF4-FFF2-40B4-BE49-F238E27FC236}">
                <a16:creationId xmlns:a16="http://schemas.microsoft.com/office/drawing/2014/main" id="{177650B3-7811-B642-FEE2-FE3CEE131971}"/>
              </a:ext>
            </a:extLst>
          </p:cNvPr>
          <p:cNvSpPr/>
          <p:nvPr/>
        </p:nvSpPr>
        <p:spPr>
          <a:xfrm>
            <a:off x="10963501" y="4616710"/>
            <a:ext cx="458314" cy="108092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5" name="文本框 24">
            <a:extLst>
              <a:ext uri="{FF2B5EF4-FFF2-40B4-BE49-F238E27FC236}">
                <a16:creationId xmlns:a16="http://schemas.microsoft.com/office/drawing/2014/main" id="{02D31D06-DADA-6F06-9B97-0C0896D9D0EF}"/>
              </a:ext>
            </a:extLst>
          </p:cNvPr>
          <p:cNvSpPr txBox="1"/>
          <p:nvPr/>
        </p:nvSpPr>
        <p:spPr>
          <a:xfrm>
            <a:off x="1945995" y="3544372"/>
            <a:ext cx="1336395" cy="461665"/>
          </a:xfrm>
          <a:prstGeom prst="rect">
            <a:avLst/>
          </a:prstGeom>
          <a:noFill/>
        </p:spPr>
        <p:txBody>
          <a:bodyPr wrap="squar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T1</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sp>
        <p:nvSpPr>
          <p:cNvPr id="26" name="矩形 25">
            <a:extLst>
              <a:ext uri="{FF2B5EF4-FFF2-40B4-BE49-F238E27FC236}">
                <a16:creationId xmlns:a16="http://schemas.microsoft.com/office/drawing/2014/main" id="{EE7F5393-A747-E381-B867-95034A7E76FD}"/>
              </a:ext>
            </a:extLst>
          </p:cNvPr>
          <p:cNvSpPr/>
          <p:nvPr/>
        </p:nvSpPr>
        <p:spPr>
          <a:xfrm>
            <a:off x="4940844" y="7064633"/>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2400" dirty="0"/>
          </a:p>
        </p:txBody>
      </p:sp>
      <p:sp>
        <p:nvSpPr>
          <p:cNvPr id="27" name="矩形 26">
            <a:extLst>
              <a:ext uri="{FF2B5EF4-FFF2-40B4-BE49-F238E27FC236}">
                <a16:creationId xmlns:a16="http://schemas.microsoft.com/office/drawing/2014/main" id="{49C4072B-064F-E942-18DE-D907A5E8F587}"/>
              </a:ext>
            </a:extLst>
          </p:cNvPr>
          <p:cNvSpPr/>
          <p:nvPr/>
        </p:nvSpPr>
        <p:spPr>
          <a:xfrm>
            <a:off x="8005443" y="7064632"/>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2400" dirty="0"/>
          </a:p>
        </p:txBody>
      </p:sp>
      <p:sp>
        <p:nvSpPr>
          <p:cNvPr id="28" name="矩形 27">
            <a:extLst>
              <a:ext uri="{FF2B5EF4-FFF2-40B4-BE49-F238E27FC236}">
                <a16:creationId xmlns:a16="http://schemas.microsoft.com/office/drawing/2014/main" id="{270B83C1-B3E4-2EDC-B8E9-759962005FEE}"/>
              </a:ext>
            </a:extLst>
          </p:cNvPr>
          <p:cNvSpPr/>
          <p:nvPr/>
        </p:nvSpPr>
        <p:spPr>
          <a:xfrm>
            <a:off x="10963501" y="7064631"/>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2400" dirty="0"/>
          </a:p>
        </p:txBody>
      </p:sp>
      <p:sp>
        <p:nvSpPr>
          <p:cNvPr id="5" name="文本框 4">
            <a:extLst>
              <a:ext uri="{FF2B5EF4-FFF2-40B4-BE49-F238E27FC236}">
                <a16:creationId xmlns:a16="http://schemas.microsoft.com/office/drawing/2014/main" id="{ECE7C0A0-5B1B-FA99-6124-F9B014D0EFC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6</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3679B0E-4E04-C301-B333-F8EAD18CF736}"/>
              </a:ext>
            </a:extLst>
          </p:cNvPr>
          <p:cNvSpPr txBox="1"/>
          <p:nvPr/>
        </p:nvSpPr>
        <p:spPr>
          <a:xfrm>
            <a:off x="842702" y="2006051"/>
            <a:ext cx="11988250" cy="957570"/>
          </a:xfrm>
          <a:prstGeom prst="rect">
            <a:avLst/>
          </a:prstGeom>
          <a:noFill/>
        </p:spPr>
        <p:txBody>
          <a:bodyPr wrap="square">
            <a:spAutoFit/>
          </a:bodyPr>
          <a:lstStyle/>
          <a:p>
            <a:pPr marL="342900" indent="-342900" algn="just" fontAlgn="auto">
              <a:lnSpc>
                <a:spcPts val="3500"/>
              </a:lnSpc>
              <a:spcAft>
                <a:spcPts val="600"/>
              </a:spcAft>
              <a:buFont typeface="Wingdings" panose="05000000000000000000" charset="0"/>
              <a:buChar char="l"/>
            </a:pPr>
            <a:r>
              <a:rPr lang="en" altLang="zh-CN" sz="2400" dirty="0">
                <a:latin typeface="Times New Roman" panose="02020603050405020304" charset="0"/>
                <a:ea typeface="宋体" panose="02010600030101010101" pitchFamily="2" charset="-122"/>
                <a:cs typeface="Times New Roman" panose="02020603050405020304" charset="0"/>
              </a:rPr>
              <a:t>T1 </a:t>
            </a:r>
            <a:r>
              <a:rPr lang="zh-CN" altLang="en-US" sz="2400" dirty="0">
                <a:latin typeface="Times New Roman" panose="02020603050405020304" charset="0"/>
                <a:ea typeface="宋体" panose="02010600030101010101" pitchFamily="2" charset="-122"/>
                <a:cs typeface="Times New Roman" panose="02020603050405020304" charset="0"/>
              </a:rPr>
              <a:t>提供清晰的</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解剖结构</a:t>
            </a:r>
            <a:r>
              <a:rPr lang="zh-CN" altLang="en-US" sz="2400" dirty="0">
                <a:latin typeface="Times New Roman" panose="02020603050405020304" charset="0"/>
                <a:ea typeface="宋体" panose="02010600030101010101" pitchFamily="2" charset="-122"/>
                <a:cs typeface="Times New Roman" panose="02020603050405020304" charset="0"/>
              </a:rPr>
              <a:t>信息；</a:t>
            </a:r>
            <a:r>
              <a:rPr lang="en" altLang="zh-CN" sz="2400" dirty="0">
                <a:latin typeface="Times New Roman" panose="02020603050405020304" charset="0"/>
                <a:ea typeface="宋体" panose="02010600030101010101" pitchFamily="2" charset="-122"/>
                <a:cs typeface="Times New Roman" panose="02020603050405020304" charset="0"/>
              </a:rPr>
              <a:t>T2</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病灶</a:t>
            </a:r>
            <a:r>
              <a:rPr lang="zh-CN" altLang="en-US" sz="2400" dirty="0">
                <a:latin typeface="Times New Roman" panose="02020603050405020304" charset="0"/>
                <a:ea typeface="宋体" panose="02010600030101010101" pitchFamily="2" charset="-122"/>
                <a:cs typeface="Times New Roman" panose="02020603050405020304" charset="0"/>
              </a:rPr>
              <a:t>显示较为清晰，判断整颗肿瘤；</a:t>
            </a:r>
            <a:r>
              <a:rPr lang="en" altLang="zh-CN" sz="2400" dirty="0">
                <a:latin typeface="Times New Roman" panose="02020603050405020304" charset="0"/>
                <a:ea typeface="宋体" panose="02010600030101010101" pitchFamily="2" charset="-122"/>
                <a:cs typeface="Times New Roman" panose="02020603050405020304" charset="0"/>
              </a:rPr>
              <a:t>T2FLAIR</a:t>
            </a:r>
            <a:r>
              <a:rPr lang="zh-CN" altLang="en-US" sz="2400" dirty="0">
                <a:latin typeface="Times New Roman" panose="02020603050405020304" charset="0"/>
                <a:ea typeface="宋体" panose="02010600030101010101" pitchFamily="2" charset="-122"/>
                <a:cs typeface="Times New Roman" panose="02020603050405020304" charset="0"/>
              </a:rPr>
              <a:t>可以判断</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瘤周水肿</a:t>
            </a:r>
            <a:r>
              <a:rPr lang="zh-CN" altLang="en-US" sz="2400" dirty="0">
                <a:latin typeface="Times New Roman" panose="02020603050405020304" charset="0"/>
                <a:ea typeface="宋体" panose="02010600030101010101" pitchFamily="2" charset="-122"/>
                <a:cs typeface="Times New Roman" panose="02020603050405020304" charset="0"/>
              </a:rPr>
              <a:t>区域，</a:t>
            </a:r>
            <a:r>
              <a:rPr lang="en-US" altLang="zh-CN" sz="2400" dirty="0">
                <a:latin typeface="Times New Roman" panose="02020603050405020304" charset="0"/>
                <a:ea typeface="宋体" panose="02010600030101010101" pitchFamily="2" charset="-122"/>
                <a:cs typeface="Times New Roman" panose="02020603050405020304" charset="0"/>
              </a:rPr>
              <a:t>T1C</a:t>
            </a:r>
            <a:r>
              <a:rPr lang="zh-CN" altLang="en-US" sz="2400" dirty="0">
                <a:latin typeface="Times New Roman" panose="02020603050405020304" charset="0"/>
                <a:ea typeface="宋体" panose="02010600030101010101" pitchFamily="2" charset="-122"/>
                <a:cs typeface="Times New Roman" panose="02020603050405020304" charset="0"/>
              </a:rPr>
              <a:t>显示</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血脑屏障破坏区域</a:t>
            </a:r>
          </a:p>
        </p:txBody>
      </p:sp>
    </p:spTree>
    <p:extLst>
      <p:ext uri="{BB962C8B-B14F-4D97-AF65-F5344CB8AC3E}">
        <p14:creationId xmlns:p14="http://schemas.microsoft.com/office/powerpoint/2010/main" val="10269983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2" name="矩形 1"/>
          <p:cNvSpPr/>
          <p:nvPr/>
        </p:nvSpPr>
        <p:spPr>
          <a:xfrm>
            <a:off x="684760" y="3988012"/>
            <a:ext cx="3795913" cy="12678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200" b="1" dirty="0">
                <a:solidFill>
                  <a:schemeClr val="tx1"/>
                </a:solidFill>
                <a:latin typeface="SimSun" panose="02010600030101010101" pitchFamily="2" charset="-122"/>
                <a:ea typeface="SimSun" panose="02010600030101010101" pitchFamily="2" charset="-122"/>
              </a:rPr>
              <a:t>拟解决的问题</a:t>
            </a:r>
          </a:p>
        </p:txBody>
      </p:sp>
      <p:sp>
        <p:nvSpPr>
          <p:cNvPr id="4" name="圆角矩形 3"/>
          <p:cNvSpPr/>
          <p:nvPr/>
        </p:nvSpPr>
        <p:spPr>
          <a:xfrm>
            <a:off x="5866943" y="2243737"/>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400" b="1" dirty="0">
                <a:solidFill>
                  <a:schemeClr val="tx1">
                    <a:lumMod val="95000"/>
                    <a:lumOff val="5000"/>
                  </a:schemeClr>
                </a:solidFill>
                <a:latin typeface="宋体" panose="02010600030101010101" pitchFamily="2" charset="-122"/>
                <a:ea typeface="宋体" panose="02010600030101010101" pitchFamily="2" charset="-122"/>
              </a:rPr>
              <a:t>临床数据稀缺导致模型泛化能力低</a:t>
            </a:r>
            <a:endParaRPr lang="en-US" altLang="zh-CN" sz="34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17" name="圆角矩形 16"/>
          <p:cNvSpPr/>
          <p:nvPr/>
        </p:nvSpPr>
        <p:spPr>
          <a:xfrm>
            <a:off x="5866943" y="4065188"/>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脑肿瘤与正常脑组织纹理相似</a:t>
            </a:r>
            <a:endParaRPr lang="en-US" altLang="zh-CN" sz="3600" b="1" dirty="0">
              <a:solidFill>
                <a:schemeClr val="tx1">
                  <a:lumMod val="95000"/>
                  <a:lumOff val="5000"/>
                </a:schemeClr>
              </a:solidFill>
              <a:latin typeface="宋体" panose="02010600030101010101" pitchFamily="2" charset="-122"/>
              <a:ea typeface="宋体" panose="02010600030101010101" pitchFamily="2" charset="-122"/>
              <a:sym typeface="+mn-ea"/>
            </a:endParaRPr>
          </a:p>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难以精确分类</a:t>
            </a:r>
          </a:p>
        </p:txBody>
      </p:sp>
      <p:sp>
        <p:nvSpPr>
          <p:cNvPr id="19" name="圆角矩形 18"/>
          <p:cNvSpPr/>
          <p:nvPr/>
        </p:nvSpPr>
        <p:spPr>
          <a:xfrm>
            <a:off x="5866943" y="5886639"/>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单模态分类稳定性不足</a:t>
            </a:r>
            <a:endParaRPr lang="en-US" altLang="zh-CN" sz="3600" b="1">
              <a:solidFill>
                <a:schemeClr val="tx1">
                  <a:lumMod val="95000"/>
                  <a:lumOff val="5000"/>
                </a:schemeClr>
              </a:solidFill>
              <a:latin typeface="宋体" panose="02010600030101010101" pitchFamily="2" charset="-122"/>
              <a:ea typeface="宋体" panose="02010600030101010101" pitchFamily="2" charset="-122"/>
              <a:sym typeface="+mn-ea"/>
            </a:endParaRPr>
          </a:p>
          <a:p>
            <a:pPr lvl="0" algn="ctr">
              <a:buClrTx/>
              <a:buSzTx/>
              <a:buFontTx/>
            </a:pPr>
            <a:r>
              <a:rPr lang="zh-CN" altLang="en-US" sz="3600" b="1">
                <a:solidFill>
                  <a:schemeClr val="tx1">
                    <a:lumMod val="95000"/>
                    <a:lumOff val="5000"/>
                  </a:schemeClr>
                </a:solidFill>
                <a:latin typeface="宋体" panose="02010600030101010101" pitchFamily="2" charset="-122"/>
                <a:ea typeface="宋体" panose="02010600030101010101" pitchFamily="2" charset="-122"/>
                <a:sym typeface="+mn-ea"/>
              </a:rPr>
              <a:t>难以</a:t>
            </a: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精确分类</a:t>
            </a:r>
            <a:endParaRPr lang="zh-CN" altLang="en-US" sz="3600" b="1" dirty="0">
              <a:solidFill>
                <a:schemeClr val="tx1"/>
              </a:solidFill>
              <a:latin typeface="宋体" panose="02010600030101010101" pitchFamily="2" charset="-122"/>
              <a:ea typeface="宋体" panose="02010600030101010101" pitchFamily="2" charset="-122"/>
              <a:sym typeface="+mn-ea"/>
            </a:endParaRPr>
          </a:p>
        </p:txBody>
      </p:sp>
      <p:cxnSp>
        <p:nvCxnSpPr>
          <p:cNvPr id="12" name="直接连接符 11"/>
          <p:cNvCxnSpPr>
            <a:stCxn id="2" idx="3"/>
            <a:endCxn id="17" idx="1"/>
          </p:cNvCxnSpPr>
          <p:nvPr/>
        </p:nvCxnSpPr>
        <p:spPr>
          <a:xfrm flipV="1">
            <a:off x="4480673" y="4614597"/>
            <a:ext cx="1386270" cy="7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肘形连接符 4">
            <a:extLst>
              <a:ext uri="{FF2B5EF4-FFF2-40B4-BE49-F238E27FC236}">
                <a16:creationId xmlns:a16="http://schemas.microsoft.com/office/drawing/2014/main" id="{9DCECC41-F63B-54AF-6181-B2BF3403CFF0}"/>
              </a:ext>
            </a:extLst>
          </p:cNvPr>
          <p:cNvCxnSpPr>
            <a:stCxn id="2" idx="0"/>
            <a:endCxn id="4" idx="1"/>
          </p:cNvCxnSpPr>
          <p:nvPr/>
        </p:nvCxnSpPr>
        <p:spPr>
          <a:xfrm rot="5400000" flipH="1" flipV="1">
            <a:off x="3627397" y="1748466"/>
            <a:ext cx="1194866" cy="3284226"/>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7" name="肘形连接符 6">
            <a:extLst>
              <a:ext uri="{FF2B5EF4-FFF2-40B4-BE49-F238E27FC236}">
                <a16:creationId xmlns:a16="http://schemas.microsoft.com/office/drawing/2014/main" id="{80ECF5FD-8370-9D33-4BFA-16698D06D1EC}"/>
              </a:ext>
            </a:extLst>
          </p:cNvPr>
          <p:cNvCxnSpPr>
            <a:stCxn id="2" idx="2"/>
            <a:endCxn id="19" idx="1"/>
          </p:cNvCxnSpPr>
          <p:nvPr/>
        </p:nvCxnSpPr>
        <p:spPr>
          <a:xfrm rot="16200000" flipH="1">
            <a:off x="3634745" y="4203850"/>
            <a:ext cx="1180170" cy="328422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8F976CB-ED6E-337E-944F-01C8CE176B76}"/>
              </a:ext>
            </a:extLst>
          </p:cNvPr>
          <p:cNvSpPr txBox="1"/>
          <p:nvPr/>
        </p:nvSpPr>
        <p:spPr>
          <a:xfrm>
            <a:off x="13804490" y="8381712"/>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7</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2288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4700584" y="5197771"/>
            <a:ext cx="509434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研究内容及思路</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1645100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a:extLst>
              <a:ext uri="{FF2B5EF4-FFF2-40B4-BE49-F238E27FC236}">
                <a16:creationId xmlns:a16="http://schemas.microsoft.com/office/drawing/2014/main" id="{EA0085DF-887C-852F-EF81-59E13A7D4B82}"/>
              </a:ext>
            </a:extLst>
          </p:cNvPr>
          <p:cNvGrpSpPr/>
          <p:nvPr/>
        </p:nvGrpSpPr>
        <p:grpSpPr>
          <a:xfrm>
            <a:off x="250349" y="129460"/>
            <a:ext cx="3557189" cy="850937"/>
            <a:chOff x="251520" y="339502"/>
            <a:chExt cx="2258780" cy="540337"/>
          </a:xfrm>
        </p:grpSpPr>
        <p:sp>
          <p:nvSpPr>
            <p:cNvPr id="184" name="Text Box 18">
              <a:extLst>
                <a:ext uri="{FF2B5EF4-FFF2-40B4-BE49-F238E27FC236}">
                  <a16:creationId xmlns:a16="http://schemas.microsoft.com/office/drawing/2014/main" id="{39648E12-E070-C701-9E60-66054E19420A}"/>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185" name="组合 184">
              <a:extLst>
                <a:ext uri="{FF2B5EF4-FFF2-40B4-BE49-F238E27FC236}">
                  <a16:creationId xmlns:a16="http://schemas.microsoft.com/office/drawing/2014/main" id="{361C07D4-DA81-96EF-EA3F-5ED2E3832653}"/>
                </a:ext>
              </a:extLst>
            </p:cNvPr>
            <p:cNvGrpSpPr/>
            <p:nvPr/>
          </p:nvGrpSpPr>
          <p:grpSpPr>
            <a:xfrm>
              <a:off x="257199" y="339502"/>
              <a:ext cx="540337" cy="540337"/>
              <a:chOff x="3393105" y="2094170"/>
              <a:chExt cx="2664367" cy="2664367"/>
            </a:xfrm>
          </p:grpSpPr>
          <p:sp>
            <p:nvSpPr>
              <p:cNvPr id="187" name="椭圆 186">
                <a:extLst>
                  <a:ext uri="{FF2B5EF4-FFF2-40B4-BE49-F238E27FC236}">
                    <a16:creationId xmlns:a16="http://schemas.microsoft.com/office/drawing/2014/main" id="{8BB6BC29-8FC1-64DC-BA7E-7836124A1437}"/>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8" name="组合 187">
                <a:extLst>
                  <a:ext uri="{FF2B5EF4-FFF2-40B4-BE49-F238E27FC236}">
                    <a16:creationId xmlns:a16="http://schemas.microsoft.com/office/drawing/2014/main" id="{83A34C7F-4668-1AAF-155E-C21542C14AB2}"/>
                  </a:ext>
                </a:extLst>
              </p:cNvPr>
              <p:cNvGrpSpPr/>
              <p:nvPr/>
            </p:nvGrpSpPr>
            <p:grpSpPr>
              <a:xfrm>
                <a:off x="3655434" y="2332886"/>
                <a:ext cx="2167846" cy="2167846"/>
                <a:chOff x="3739822" y="2440887"/>
                <a:chExt cx="1970936" cy="1970936"/>
              </a:xfrm>
            </p:grpSpPr>
            <p:sp>
              <p:nvSpPr>
                <p:cNvPr id="189" name="圆角矩形 188">
                  <a:extLst>
                    <a:ext uri="{FF2B5EF4-FFF2-40B4-BE49-F238E27FC236}">
                      <a16:creationId xmlns:a16="http://schemas.microsoft.com/office/drawing/2014/main" id="{9253DE96-4BB7-77CD-9C4F-334A633705B7}"/>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0" name="椭圆 189">
                  <a:extLst>
                    <a:ext uri="{FF2B5EF4-FFF2-40B4-BE49-F238E27FC236}">
                      <a16:creationId xmlns:a16="http://schemas.microsoft.com/office/drawing/2014/main" id="{FCC2293B-8AD1-84FB-6C41-73D882925DBC}"/>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86" name="文本框 20">
              <a:extLst>
                <a:ext uri="{FF2B5EF4-FFF2-40B4-BE49-F238E27FC236}">
                  <a16:creationId xmlns:a16="http://schemas.microsoft.com/office/drawing/2014/main" id="{2A72506B-1953-A513-6166-20E75B3556C7}"/>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191" name="图片 190">
            <a:extLst>
              <a:ext uri="{FF2B5EF4-FFF2-40B4-BE49-F238E27FC236}">
                <a16:creationId xmlns:a16="http://schemas.microsoft.com/office/drawing/2014/main" id="{1471771C-36CF-D4E7-B8B5-E7C217D85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6" name="文本框 5">
            <a:extLst>
              <a:ext uri="{FF2B5EF4-FFF2-40B4-BE49-F238E27FC236}">
                <a16:creationId xmlns:a16="http://schemas.microsoft.com/office/drawing/2014/main" id="{54F406DA-DB16-FB1A-873E-D95564FA96BB}"/>
              </a:ext>
            </a:extLst>
          </p:cNvPr>
          <p:cNvSpPr txBox="1"/>
          <p:nvPr/>
        </p:nvSpPr>
        <p:spPr>
          <a:xfrm>
            <a:off x="3406164" y="7733103"/>
            <a:ext cx="7587883"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1</a:t>
            </a:r>
            <a:r>
              <a:rPr lang="zh-CN" altLang="en-US" dirty="0">
                <a:latin typeface="SimSun" panose="02010600030101010101" pitchFamily="2" charset="-122"/>
                <a:ea typeface="SimSun" panose="02010600030101010101" pitchFamily="2" charset="-122"/>
              </a:rPr>
              <a:t> 基于深度学习的多模态脑核磁胶质瘤图像分类分析图</a:t>
            </a:r>
          </a:p>
        </p:txBody>
      </p:sp>
      <p:sp>
        <p:nvSpPr>
          <p:cNvPr id="9" name="文本框 8">
            <a:extLst>
              <a:ext uri="{FF2B5EF4-FFF2-40B4-BE49-F238E27FC236}">
                <a16:creationId xmlns:a16="http://schemas.microsoft.com/office/drawing/2014/main" id="{CC652108-1CDC-6743-C349-1F87A8624AF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8</a:t>
            </a:r>
            <a:endParaRPr kumimoji="1"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50819AA-8560-8D63-6C31-B8849E036C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33" y="1230934"/>
            <a:ext cx="12335719" cy="5977805"/>
          </a:xfrm>
          <a:prstGeom prst="rect">
            <a:avLst/>
          </a:prstGeom>
        </p:spPr>
      </p:pic>
    </p:spTree>
    <p:extLst>
      <p:ext uri="{BB962C8B-B14F-4D97-AF65-F5344CB8AC3E}">
        <p14:creationId xmlns:p14="http://schemas.microsoft.com/office/powerpoint/2010/main" val="275585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47" name="文本框 46"/>
          <p:cNvSpPr txBox="1"/>
          <p:nvPr/>
        </p:nvSpPr>
        <p:spPr>
          <a:xfrm>
            <a:off x="879250" y="1056637"/>
            <a:ext cx="10974866"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研究内容一：</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基于条件去噪扩散概率模型的生成脑肿瘤图像研究</a:t>
            </a:r>
          </a:p>
        </p:txBody>
      </p:sp>
      <p:sp>
        <p:nvSpPr>
          <p:cNvPr id="52" name="文本框 51"/>
          <p:cNvSpPr txBox="1"/>
          <p:nvPr/>
        </p:nvSpPr>
        <p:spPr>
          <a:xfrm>
            <a:off x="745799" y="2138232"/>
            <a:ext cx="13053143" cy="5565947"/>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rPr>
              <a:t>临床数据稀缺，数据不平衡</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在</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公开数据集</a:t>
            </a:r>
            <a:r>
              <a:rPr lang="zh-CN" altLang="en-US" sz="2400" b="1" dirty="0">
                <a:latin typeface="Times New Roman" panose="02020603050405020304" charset="0"/>
                <a:ea typeface="宋体" panose="02010600030101010101" pitchFamily="2" charset="-122"/>
                <a:cs typeface="Times New Roman" panose="02020603050405020304" charset="0"/>
                <a:sym typeface="+mn-ea"/>
              </a:rPr>
              <a:t>上训练</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条件去噪扩散概率模型</a:t>
            </a:r>
            <a:r>
              <a:rPr lang="zh-CN" altLang="en-US" sz="2400" b="1" dirty="0">
                <a:latin typeface="Times New Roman" panose="02020603050405020304" charset="0"/>
                <a:ea typeface="宋体" panose="02010600030101010101" pitchFamily="2" charset="-122"/>
                <a:cs typeface="Times New Roman" panose="02020603050405020304" charset="0"/>
                <a:sym typeface="+mn-ea"/>
              </a:rPr>
              <a:t>，以学习该数据集的分布并生成类似的合成数据；</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采用</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迁移学习</a:t>
            </a:r>
            <a:r>
              <a:rPr lang="zh-CN" altLang="en-US" sz="2400" b="1" dirty="0">
                <a:latin typeface="Times New Roman" panose="02020603050405020304" charset="0"/>
                <a:ea typeface="宋体" panose="02010600030101010101" pitchFamily="2" charset="-122"/>
                <a:cs typeface="Times New Roman" panose="02020603050405020304" charset="0"/>
                <a:sym typeface="+mn-ea"/>
              </a:rPr>
              <a:t>策略，将在公开数据集上训练得到的模型迁移到</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临床数据上进行微调</a:t>
            </a:r>
            <a:r>
              <a:rPr lang="zh-CN" altLang="en-US" sz="2400" b="1" dirty="0">
                <a:latin typeface="Times New Roman" panose="02020603050405020304" charset="0"/>
                <a:ea typeface="宋体" panose="02010600030101010101" pitchFamily="2" charset="-122"/>
                <a:cs typeface="Times New Roman" panose="02020603050405020304" charset="0"/>
                <a:sym typeface="+mn-ea"/>
              </a:rPr>
              <a:t>，从而生成具有较高临床相关性的合成数据；</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验证生成数据；</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构造数据集。</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8601E6BB-6C3A-D609-EFD7-7B36D68FBA65}"/>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9</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86796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65F5A-4CF4-DA57-9B1E-AA86066774CD}"/>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A1052218-C1EB-A299-F915-004AE8176A12}"/>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40A4E3A9-63C9-3D21-7696-42120481EEDC}"/>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DED138F1-A00B-6B15-A8F9-776BF05325F7}"/>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5B1FB51E-FA1D-D62E-9F9C-6A1257CD90D2}"/>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E15534DE-69AE-F483-AA05-C3C83F2CAC3B}"/>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D77FC4C1-AB26-1CF3-9803-A8DCA2BECBE2}"/>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D16D5043-83FE-2DFC-2177-9369346C0342}"/>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22763746-76C2-0502-CBB5-295B5348FC69}"/>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2ACC899F-58AF-E11B-1E9D-C4C4F84F99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pSp>
        <p:nvGrpSpPr>
          <p:cNvPr id="2" name="组合 1">
            <a:extLst>
              <a:ext uri="{FF2B5EF4-FFF2-40B4-BE49-F238E27FC236}">
                <a16:creationId xmlns:a16="http://schemas.microsoft.com/office/drawing/2014/main" id="{4CF5D07A-F1E0-A32E-B18C-B6E7442FF057}"/>
              </a:ext>
            </a:extLst>
          </p:cNvPr>
          <p:cNvGrpSpPr/>
          <p:nvPr/>
        </p:nvGrpSpPr>
        <p:grpSpPr>
          <a:xfrm>
            <a:off x="815060" y="1188449"/>
            <a:ext cx="12196020" cy="6820663"/>
            <a:chOff x="111639" y="0"/>
            <a:chExt cx="12196020" cy="6820663"/>
          </a:xfrm>
        </p:grpSpPr>
        <p:sp>
          <p:nvSpPr>
            <p:cNvPr id="3" name="矩形: 圆角 2">
              <a:extLst>
                <a:ext uri="{FF2B5EF4-FFF2-40B4-BE49-F238E27FC236}">
                  <a16:creationId xmlns:a16="http://schemas.microsoft.com/office/drawing/2014/main" id="{E6EE3786-F29A-C1E0-3021-E31141629FD2}"/>
                </a:ext>
              </a:extLst>
            </p:cNvPr>
            <p:cNvSpPr/>
            <p:nvPr/>
          </p:nvSpPr>
          <p:spPr>
            <a:xfrm>
              <a:off x="2104353" y="906428"/>
              <a:ext cx="1325880" cy="2395728"/>
            </a:xfrm>
            <a:prstGeom prst="roundRect">
              <a:avLst/>
            </a:prstGeom>
            <a:solidFill>
              <a:schemeClr val="bg1"/>
            </a:solid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F1FD14E-C37B-DA92-3977-2440A01A6681}"/>
                </a:ext>
              </a:extLst>
            </p:cNvPr>
            <p:cNvGrpSpPr/>
            <p:nvPr/>
          </p:nvGrpSpPr>
          <p:grpSpPr>
            <a:xfrm>
              <a:off x="111639" y="0"/>
              <a:ext cx="12196020" cy="6820663"/>
              <a:chOff x="158361" y="0"/>
              <a:chExt cx="12196020" cy="6820663"/>
            </a:xfrm>
          </p:grpSpPr>
          <p:sp>
            <p:nvSpPr>
              <p:cNvPr id="9" name="矩形: 圆角 278">
                <a:extLst>
                  <a:ext uri="{FF2B5EF4-FFF2-40B4-BE49-F238E27FC236}">
                    <a16:creationId xmlns:a16="http://schemas.microsoft.com/office/drawing/2014/main" id="{EC96F717-D379-378C-57DC-4D7D62CDCE3B}"/>
                  </a:ext>
                </a:extLst>
              </p:cNvPr>
              <p:cNvSpPr/>
              <p:nvPr/>
            </p:nvSpPr>
            <p:spPr>
              <a:xfrm>
                <a:off x="6618386" y="4952177"/>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254">
                <a:extLst>
                  <a:ext uri="{FF2B5EF4-FFF2-40B4-BE49-F238E27FC236}">
                    <a16:creationId xmlns:a16="http://schemas.microsoft.com/office/drawing/2014/main" id="{0B081324-E345-0CE7-361A-4774B7C78DDF}"/>
                  </a:ext>
                </a:extLst>
              </p:cNvPr>
              <p:cNvSpPr/>
              <p:nvPr/>
            </p:nvSpPr>
            <p:spPr>
              <a:xfrm>
                <a:off x="525613" y="4038209"/>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232">
                <a:extLst>
                  <a:ext uri="{FF2B5EF4-FFF2-40B4-BE49-F238E27FC236}">
                    <a16:creationId xmlns:a16="http://schemas.microsoft.com/office/drawing/2014/main" id="{466AB963-E410-F8B2-3598-9145DCC61DBF}"/>
                  </a:ext>
                </a:extLst>
              </p:cNvPr>
              <p:cNvSpPr/>
              <p:nvPr/>
            </p:nvSpPr>
            <p:spPr>
              <a:xfrm>
                <a:off x="158361" y="3853827"/>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209">
                <a:extLst>
                  <a:ext uri="{FF2B5EF4-FFF2-40B4-BE49-F238E27FC236}">
                    <a16:creationId xmlns:a16="http://schemas.microsoft.com/office/drawing/2014/main" id="{B4DD55B2-9BE2-4C1E-E7C3-186D2F3DB5E0}"/>
                  </a:ext>
                </a:extLst>
              </p:cNvPr>
              <p:cNvSpPr/>
              <p:nvPr/>
            </p:nvSpPr>
            <p:spPr>
              <a:xfrm>
                <a:off x="6625987" y="2602379"/>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82">
                <a:extLst>
                  <a:ext uri="{FF2B5EF4-FFF2-40B4-BE49-F238E27FC236}">
                    <a16:creationId xmlns:a16="http://schemas.microsoft.com/office/drawing/2014/main" id="{2D3C70C8-5675-158A-19C6-7EEC29840EBA}"/>
                  </a:ext>
                </a:extLst>
              </p:cNvPr>
              <p:cNvSpPr/>
              <p:nvPr/>
            </p:nvSpPr>
            <p:spPr>
              <a:xfrm>
                <a:off x="6605260" y="0"/>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723C5B5-C88D-0C40-1BE3-35B3955883BA}"/>
                  </a:ext>
                </a:extLst>
              </p:cNvPr>
              <p:cNvGrpSpPr/>
              <p:nvPr/>
            </p:nvGrpSpPr>
            <p:grpSpPr>
              <a:xfrm>
                <a:off x="177485" y="6002"/>
                <a:ext cx="6196534" cy="3750943"/>
                <a:chOff x="177486" y="70010"/>
                <a:chExt cx="8897131" cy="5670579"/>
              </a:xfrm>
            </p:grpSpPr>
            <p:sp>
              <p:nvSpPr>
                <p:cNvPr id="114" name="矩形: 圆角 148">
                  <a:extLst>
                    <a:ext uri="{FF2B5EF4-FFF2-40B4-BE49-F238E27FC236}">
                      <a16:creationId xmlns:a16="http://schemas.microsoft.com/office/drawing/2014/main" id="{D179CEF9-16C0-5174-9A00-89B8EC661DBB}"/>
                    </a:ext>
                  </a:extLst>
                </p:cNvPr>
                <p:cNvSpPr/>
                <p:nvPr/>
              </p:nvSpPr>
              <p:spPr>
                <a:xfrm>
                  <a:off x="177486" y="70010"/>
                  <a:ext cx="8851392" cy="5670579"/>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圆角 39">
                  <a:extLst>
                    <a:ext uri="{FF2B5EF4-FFF2-40B4-BE49-F238E27FC236}">
                      <a16:creationId xmlns:a16="http://schemas.microsoft.com/office/drawing/2014/main" id="{D37B4581-9624-04D2-04FA-87D1AEF387E6}"/>
                    </a:ext>
                  </a:extLst>
                </p:cNvPr>
                <p:cNvSpPr/>
                <p:nvPr/>
              </p:nvSpPr>
              <p:spPr>
                <a:xfrm>
                  <a:off x="1349085" y="1583070"/>
                  <a:ext cx="1190321" cy="4014216"/>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A2714B02-4B20-8F52-B699-12F923FFF1AB}"/>
                    </a:ext>
                  </a:extLst>
                </p:cNvPr>
                <p:cNvSpPr txBox="1"/>
                <p:nvPr/>
              </p:nvSpPr>
              <p:spPr>
                <a:xfrm>
                  <a:off x="544427" y="600947"/>
                  <a:ext cx="4044028" cy="418760"/>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117" name="组合 116">
                  <a:extLst>
                    <a:ext uri="{FF2B5EF4-FFF2-40B4-BE49-F238E27FC236}">
                      <a16:creationId xmlns:a16="http://schemas.microsoft.com/office/drawing/2014/main" id="{77A49977-84A4-E6E0-F91A-7D3B64774F8C}"/>
                    </a:ext>
                  </a:extLst>
                </p:cNvPr>
                <p:cNvGrpSpPr/>
                <p:nvPr/>
              </p:nvGrpSpPr>
              <p:grpSpPr>
                <a:xfrm>
                  <a:off x="1421371" y="2295081"/>
                  <a:ext cx="1095226" cy="1072643"/>
                  <a:chOff x="1494415" y="2065323"/>
                  <a:chExt cx="1095226" cy="1072643"/>
                </a:xfrm>
              </p:grpSpPr>
              <p:pic>
                <p:nvPicPr>
                  <p:cNvPr id="151" name="图片 150">
                    <a:extLst>
                      <a:ext uri="{FF2B5EF4-FFF2-40B4-BE49-F238E27FC236}">
                        <a16:creationId xmlns:a16="http://schemas.microsoft.com/office/drawing/2014/main" id="{9DA55359-40EB-5090-E0D1-538D3CB87EB8}"/>
                      </a:ext>
                    </a:extLst>
                  </p:cNvPr>
                  <p:cNvPicPr>
                    <a:picLocks/>
                  </p:cNvPicPr>
                  <p:nvPr/>
                </p:nvPicPr>
                <p:blipFill rotWithShape="1">
                  <a:blip r:embed="rId4"/>
                  <a:srcRect b="5423"/>
                  <a:stretch/>
                </p:blipFill>
                <p:spPr>
                  <a:xfrm rot="10800000">
                    <a:off x="1568427" y="2065323"/>
                    <a:ext cx="916045" cy="710331"/>
                  </a:xfrm>
                  <a:prstGeom prst="rect">
                    <a:avLst/>
                  </a:prstGeom>
                </p:spPr>
              </p:pic>
              <p:sp>
                <p:nvSpPr>
                  <p:cNvPr id="152" name="文本框 151">
                    <a:extLst>
                      <a:ext uri="{FF2B5EF4-FFF2-40B4-BE49-F238E27FC236}">
                        <a16:creationId xmlns:a16="http://schemas.microsoft.com/office/drawing/2014/main" id="{05EB0ACA-9A22-6F16-6E33-B6538BC9BE92}"/>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118" name="组合 117">
                  <a:extLst>
                    <a:ext uri="{FF2B5EF4-FFF2-40B4-BE49-F238E27FC236}">
                      <a16:creationId xmlns:a16="http://schemas.microsoft.com/office/drawing/2014/main" id="{FFFC0E94-7A82-45BF-1CA5-1E7D2472F5E4}"/>
                    </a:ext>
                  </a:extLst>
                </p:cNvPr>
                <p:cNvGrpSpPr/>
                <p:nvPr/>
              </p:nvGrpSpPr>
              <p:grpSpPr>
                <a:xfrm>
                  <a:off x="1442987" y="3995145"/>
                  <a:ext cx="1095227" cy="1121523"/>
                  <a:chOff x="1516031" y="5073199"/>
                  <a:chExt cx="1095227" cy="1121523"/>
                </a:xfrm>
              </p:grpSpPr>
              <p:pic>
                <p:nvPicPr>
                  <p:cNvPr id="149" name="图片 148">
                    <a:extLst>
                      <a:ext uri="{FF2B5EF4-FFF2-40B4-BE49-F238E27FC236}">
                        <a16:creationId xmlns:a16="http://schemas.microsoft.com/office/drawing/2014/main" id="{EFE3334D-0E0A-A7B9-8993-3888B19DB945}"/>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150" name="文本框 149">
                    <a:extLst>
                      <a:ext uri="{FF2B5EF4-FFF2-40B4-BE49-F238E27FC236}">
                        <a16:creationId xmlns:a16="http://schemas.microsoft.com/office/drawing/2014/main" id="{F54A82EB-0CB5-0828-9460-02DB1A0D7403}"/>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119" name="图片 118">
                  <a:extLst>
                    <a:ext uri="{FF2B5EF4-FFF2-40B4-BE49-F238E27FC236}">
                      <a16:creationId xmlns:a16="http://schemas.microsoft.com/office/drawing/2014/main" id="{4618BF92-26A9-47FD-DAC8-ED86460BA1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009" y="2602371"/>
                  <a:ext cx="374405" cy="374406"/>
                </a:xfrm>
                <a:prstGeom prst="rect">
                  <a:avLst/>
                </a:prstGeom>
              </p:spPr>
            </p:pic>
            <p:sp>
              <p:nvSpPr>
                <p:cNvPr id="120" name="箭头: 右 31">
                  <a:extLst>
                    <a:ext uri="{FF2B5EF4-FFF2-40B4-BE49-F238E27FC236}">
                      <a16:creationId xmlns:a16="http://schemas.microsoft.com/office/drawing/2014/main" id="{F15ED6BE-AFE5-77D5-1FDC-5307171E51D2}"/>
                    </a:ext>
                  </a:extLst>
                </p:cNvPr>
                <p:cNvSpPr/>
                <p:nvPr/>
              </p:nvSpPr>
              <p:spPr>
                <a:xfrm>
                  <a:off x="901293" y="2661806"/>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21" name="图片 120">
                  <a:extLst>
                    <a:ext uri="{FF2B5EF4-FFF2-40B4-BE49-F238E27FC236}">
                      <a16:creationId xmlns:a16="http://schemas.microsoft.com/office/drawing/2014/main" id="{B346383B-DD74-37AF-F5F3-E7937E9DE4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009" y="4097315"/>
                  <a:ext cx="441105" cy="441105"/>
                </a:xfrm>
                <a:prstGeom prst="rect">
                  <a:avLst/>
                </a:prstGeom>
              </p:spPr>
            </p:pic>
            <p:sp>
              <p:nvSpPr>
                <p:cNvPr id="122" name="箭头: 右 37">
                  <a:extLst>
                    <a:ext uri="{FF2B5EF4-FFF2-40B4-BE49-F238E27FC236}">
                      <a16:creationId xmlns:a16="http://schemas.microsoft.com/office/drawing/2014/main" id="{03AD2108-353D-E01A-6F19-32B1AB193A1A}"/>
                    </a:ext>
                  </a:extLst>
                </p:cNvPr>
                <p:cNvSpPr/>
                <p:nvPr/>
              </p:nvSpPr>
              <p:spPr>
                <a:xfrm>
                  <a:off x="901293" y="4220228"/>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3" name="箭头: 右 38">
                  <a:extLst>
                    <a:ext uri="{FF2B5EF4-FFF2-40B4-BE49-F238E27FC236}">
                      <a16:creationId xmlns:a16="http://schemas.microsoft.com/office/drawing/2014/main" id="{01B467CB-71B3-9380-01BA-632A53BE5DA0}"/>
                    </a:ext>
                  </a:extLst>
                </p:cNvPr>
                <p:cNvSpPr/>
                <p:nvPr/>
              </p:nvSpPr>
              <p:spPr>
                <a:xfrm>
                  <a:off x="2772814" y="3260994"/>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24" name="组合 123">
                  <a:extLst>
                    <a:ext uri="{FF2B5EF4-FFF2-40B4-BE49-F238E27FC236}">
                      <a16:creationId xmlns:a16="http://schemas.microsoft.com/office/drawing/2014/main" id="{B237148B-F2C8-8A47-6ADA-76A0EA0D518E}"/>
                    </a:ext>
                  </a:extLst>
                </p:cNvPr>
                <p:cNvGrpSpPr/>
                <p:nvPr/>
              </p:nvGrpSpPr>
              <p:grpSpPr>
                <a:xfrm>
                  <a:off x="3215261" y="2383370"/>
                  <a:ext cx="1545336" cy="564129"/>
                  <a:chOff x="3474794" y="2108335"/>
                  <a:chExt cx="1545336" cy="564129"/>
                </a:xfrm>
              </p:grpSpPr>
              <p:sp>
                <p:nvSpPr>
                  <p:cNvPr id="147" name="流程图: 磁盘 42">
                    <a:extLst>
                      <a:ext uri="{FF2B5EF4-FFF2-40B4-BE49-F238E27FC236}">
                        <a16:creationId xmlns:a16="http://schemas.microsoft.com/office/drawing/2014/main" id="{6562B2E4-DA38-E55C-1B34-ED6E270EEA9A}"/>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3551AE1C-42C6-AC28-6738-93B2ECA3B227}"/>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125" name="图片 124">
                  <a:extLst>
                    <a:ext uri="{FF2B5EF4-FFF2-40B4-BE49-F238E27FC236}">
                      <a16:creationId xmlns:a16="http://schemas.microsoft.com/office/drawing/2014/main" id="{2B67421B-5F64-6540-FB2A-B7859EF91DA1}"/>
                    </a:ext>
                  </a:extLst>
                </p:cNvPr>
                <p:cNvPicPr>
                  <a:picLocks/>
                </p:cNvPicPr>
                <p:nvPr/>
              </p:nvPicPr>
              <p:blipFill rotWithShape="1">
                <a:blip r:embed="rId4"/>
                <a:srcRect b="5423"/>
                <a:stretch/>
              </p:blipFill>
              <p:spPr>
                <a:xfrm rot="10800000">
                  <a:off x="6126518" y="310825"/>
                  <a:ext cx="940552" cy="724810"/>
                </a:xfrm>
                <a:prstGeom prst="rect">
                  <a:avLst/>
                </a:prstGeom>
              </p:spPr>
            </p:pic>
            <p:pic>
              <p:nvPicPr>
                <p:cNvPr id="126" name="图片 125">
                  <a:extLst>
                    <a:ext uri="{FF2B5EF4-FFF2-40B4-BE49-F238E27FC236}">
                      <a16:creationId xmlns:a16="http://schemas.microsoft.com/office/drawing/2014/main" id="{BC6CA638-C0CE-7A2E-C8D9-49EAA6B164A1}"/>
                    </a:ext>
                  </a:extLst>
                </p:cNvPr>
                <p:cNvPicPr>
                  <a:picLocks/>
                </p:cNvPicPr>
                <p:nvPr/>
              </p:nvPicPr>
              <p:blipFill rotWithShape="1">
                <a:blip r:embed="rId4"/>
                <a:srcRect b="5423"/>
                <a:stretch/>
              </p:blipFill>
              <p:spPr>
                <a:xfrm rot="10800000">
                  <a:off x="6248395" y="398992"/>
                  <a:ext cx="916045" cy="710331"/>
                </a:xfrm>
                <a:prstGeom prst="rect">
                  <a:avLst/>
                </a:prstGeom>
              </p:spPr>
            </p:pic>
            <p:pic>
              <p:nvPicPr>
                <p:cNvPr id="127" name="图片 126">
                  <a:extLst>
                    <a:ext uri="{FF2B5EF4-FFF2-40B4-BE49-F238E27FC236}">
                      <a16:creationId xmlns:a16="http://schemas.microsoft.com/office/drawing/2014/main" id="{E1FE4EB3-C5A0-7F81-EF48-E7BF416B320A}"/>
                    </a:ext>
                  </a:extLst>
                </p:cNvPr>
                <p:cNvPicPr>
                  <a:picLocks/>
                </p:cNvPicPr>
                <p:nvPr/>
              </p:nvPicPr>
              <p:blipFill rotWithShape="1">
                <a:blip r:embed="rId4"/>
                <a:srcRect b="5423"/>
                <a:stretch/>
              </p:blipFill>
              <p:spPr>
                <a:xfrm rot="10800000">
                  <a:off x="6452892" y="485885"/>
                  <a:ext cx="916045" cy="710331"/>
                </a:xfrm>
                <a:prstGeom prst="rect">
                  <a:avLst/>
                </a:prstGeom>
              </p:spPr>
            </p:pic>
            <p:sp>
              <p:nvSpPr>
                <p:cNvPr id="128" name="文本框 127">
                  <a:extLst>
                    <a:ext uri="{FF2B5EF4-FFF2-40B4-BE49-F238E27FC236}">
                      <a16:creationId xmlns:a16="http://schemas.microsoft.com/office/drawing/2014/main" id="{4F9893CF-39E3-5EF7-E616-BE44DCE226AE}"/>
                    </a:ext>
                  </a:extLst>
                </p:cNvPr>
                <p:cNvSpPr txBox="1"/>
                <p:nvPr/>
              </p:nvSpPr>
              <p:spPr>
                <a:xfrm>
                  <a:off x="7533431" y="1713528"/>
                  <a:ext cx="131705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9" name="图片 128">
                  <a:extLst>
                    <a:ext uri="{FF2B5EF4-FFF2-40B4-BE49-F238E27FC236}">
                      <a16:creationId xmlns:a16="http://schemas.microsoft.com/office/drawing/2014/main" id="{E02000C8-0964-DE3E-6B7F-58752892CD08}"/>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209300" y="1238327"/>
                  <a:ext cx="753413" cy="950400"/>
                </a:xfrm>
                <a:prstGeom prst="rect">
                  <a:avLst/>
                </a:prstGeom>
              </p:spPr>
            </p:pic>
            <p:pic>
              <p:nvPicPr>
                <p:cNvPr id="130" name="图片 129">
                  <a:extLst>
                    <a:ext uri="{FF2B5EF4-FFF2-40B4-BE49-F238E27FC236}">
                      <a16:creationId xmlns:a16="http://schemas.microsoft.com/office/drawing/2014/main" id="{2B47FF90-D247-DC29-8F70-A2316817B176}"/>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353416" y="1298627"/>
                  <a:ext cx="753413" cy="950400"/>
                </a:xfrm>
                <a:prstGeom prst="rect">
                  <a:avLst/>
                </a:prstGeom>
              </p:spPr>
            </p:pic>
            <p:pic>
              <p:nvPicPr>
                <p:cNvPr id="131" name="图片 130">
                  <a:extLst>
                    <a:ext uri="{FF2B5EF4-FFF2-40B4-BE49-F238E27FC236}">
                      <a16:creationId xmlns:a16="http://schemas.microsoft.com/office/drawing/2014/main" id="{AEF29872-74F6-FD99-4870-F5EEC25ABAEF}"/>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535259" y="1374349"/>
                  <a:ext cx="753413" cy="950400"/>
                </a:xfrm>
                <a:prstGeom prst="rect">
                  <a:avLst/>
                </a:prstGeom>
              </p:spPr>
            </p:pic>
            <p:sp>
              <p:nvSpPr>
                <p:cNvPr id="132" name="文本框 131">
                  <a:extLst>
                    <a:ext uri="{FF2B5EF4-FFF2-40B4-BE49-F238E27FC236}">
                      <a16:creationId xmlns:a16="http://schemas.microsoft.com/office/drawing/2014/main" id="{A3AF13B5-D47E-7D4A-0880-8207F1F498CC}"/>
                    </a:ext>
                  </a:extLst>
                </p:cNvPr>
                <p:cNvSpPr txBox="1"/>
                <p:nvPr/>
              </p:nvSpPr>
              <p:spPr>
                <a:xfrm>
                  <a:off x="7503711" y="555938"/>
                  <a:ext cx="157090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33" name="图片 132">
                  <a:extLst>
                    <a:ext uri="{FF2B5EF4-FFF2-40B4-BE49-F238E27FC236}">
                      <a16:creationId xmlns:a16="http://schemas.microsoft.com/office/drawing/2014/main" id="{6E38D3FA-0522-C366-1E76-C9C5425D2C82}"/>
                    </a:ext>
                  </a:extLst>
                </p:cNvPr>
                <p:cNvPicPr>
                  <a:picLocks/>
                </p:cNvPicPr>
                <p:nvPr/>
              </p:nvPicPr>
              <p:blipFill rotWithShape="1">
                <a:blip r:embed="rId4"/>
                <a:srcRect b="5423"/>
                <a:stretch/>
              </p:blipFill>
              <p:spPr>
                <a:xfrm rot="10800000">
                  <a:off x="6113007" y="2471487"/>
                  <a:ext cx="916045" cy="710331"/>
                </a:xfrm>
                <a:prstGeom prst="rect">
                  <a:avLst/>
                </a:prstGeom>
              </p:spPr>
            </p:pic>
            <p:pic>
              <p:nvPicPr>
                <p:cNvPr id="134" name="图片 133">
                  <a:extLst>
                    <a:ext uri="{FF2B5EF4-FFF2-40B4-BE49-F238E27FC236}">
                      <a16:creationId xmlns:a16="http://schemas.microsoft.com/office/drawing/2014/main" id="{48D26DEF-6B44-8B6D-6841-F1568A388F65}"/>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392545" y="2451378"/>
                  <a:ext cx="753413" cy="950400"/>
                </a:xfrm>
                <a:prstGeom prst="rect">
                  <a:avLst/>
                </a:prstGeom>
              </p:spPr>
            </p:pic>
            <p:pic>
              <p:nvPicPr>
                <p:cNvPr id="135" name="图片 134">
                  <a:extLst>
                    <a:ext uri="{FF2B5EF4-FFF2-40B4-BE49-F238E27FC236}">
                      <a16:creationId xmlns:a16="http://schemas.microsoft.com/office/drawing/2014/main" id="{61422F28-A2E8-04B2-C720-7D3C9A006F06}"/>
                    </a:ext>
                  </a:extLst>
                </p:cNvPr>
                <p:cNvPicPr>
                  <a:picLocks noChangeAspect="1"/>
                </p:cNvPicPr>
                <p:nvPr/>
              </p:nvPicPr>
              <p:blipFill>
                <a:blip r:embed="rId10"/>
                <a:stretch>
                  <a:fillRect/>
                </a:stretch>
              </p:blipFill>
              <p:spPr>
                <a:xfrm>
                  <a:off x="6461842" y="2638903"/>
                  <a:ext cx="914400" cy="714375"/>
                </a:xfrm>
                <a:prstGeom prst="rect">
                  <a:avLst/>
                </a:prstGeom>
              </p:spPr>
            </p:pic>
            <p:sp>
              <p:nvSpPr>
                <p:cNvPr id="136" name="文本框 135">
                  <a:extLst>
                    <a:ext uri="{FF2B5EF4-FFF2-40B4-BE49-F238E27FC236}">
                      <a16:creationId xmlns:a16="http://schemas.microsoft.com/office/drawing/2014/main" id="{F2B30F94-5595-4D34-F042-45E394CC3698}"/>
                    </a:ext>
                  </a:extLst>
                </p:cNvPr>
                <p:cNvSpPr txBox="1"/>
                <p:nvPr/>
              </p:nvSpPr>
              <p:spPr>
                <a:xfrm>
                  <a:off x="7543511" y="2826653"/>
                  <a:ext cx="130332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137" name="左大括号 136">
                  <a:extLst>
                    <a:ext uri="{FF2B5EF4-FFF2-40B4-BE49-F238E27FC236}">
                      <a16:creationId xmlns:a16="http://schemas.microsoft.com/office/drawing/2014/main" id="{666EFB53-8ABF-8FED-4C96-F0A9601171FE}"/>
                    </a:ext>
                  </a:extLst>
                </p:cNvPr>
                <p:cNvSpPr/>
                <p:nvPr/>
              </p:nvSpPr>
              <p:spPr>
                <a:xfrm>
                  <a:off x="5615084" y="493505"/>
                  <a:ext cx="301205" cy="2790033"/>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E8947377-AF57-DF6D-3CC9-2E563FFC6374}"/>
                    </a:ext>
                  </a:extLst>
                </p:cNvPr>
                <p:cNvSpPr txBox="1"/>
                <p:nvPr/>
              </p:nvSpPr>
              <p:spPr>
                <a:xfrm>
                  <a:off x="5248143" y="1380910"/>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139" name="文本框 138">
                  <a:extLst>
                    <a:ext uri="{FF2B5EF4-FFF2-40B4-BE49-F238E27FC236}">
                      <a16:creationId xmlns:a16="http://schemas.microsoft.com/office/drawing/2014/main" id="{16B9C921-96E1-E534-A193-2EBE1079486D}"/>
                    </a:ext>
                  </a:extLst>
                </p:cNvPr>
                <p:cNvSpPr txBox="1"/>
                <p:nvPr/>
              </p:nvSpPr>
              <p:spPr>
                <a:xfrm>
                  <a:off x="5266920" y="4241221"/>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0" name="图片 139">
                  <a:extLst>
                    <a:ext uri="{FF2B5EF4-FFF2-40B4-BE49-F238E27FC236}">
                      <a16:creationId xmlns:a16="http://schemas.microsoft.com/office/drawing/2014/main" id="{2FB2AD9A-AF35-2599-03B3-9E6BF82193A1}"/>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214625" y="4295747"/>
                  <a:ext cx="753413" cy="917645"/>
                </a:xfrm>
                <a:prstGeom prst="rect">
                  <a:avLst/>
                </a:prstGeom>
              </p:spPr>
            </p:pic>
            <p:pic>
              <p:nvPicPr>
                <p:cNvPr id="141" name="图片 140">
                  <a:extLst>
                    <a:ext uri="{FF2B5EF4-FFF2-40B4-BE49-F238E27FC236}">
                      <a16:creationId xmlns:a16="http://schemas.microsoft.com/office/drawing/2014/main" id="{CA7363ED-0ED1-6B15-691F-E2ACCA3DAF13}"/>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364917" y="4356046"/>
                  <a:ext cx="753413" cy="917645"/>
                </a:xfrm>
                <a:prstGeom prst="rect">
                  <a:avLst/>
                </a:prstGeom>
              </p:spPr>
            </p:pic>
            <p:pic>
              <p:nvPicPr>
                <p:cNvPr id="142" name="图片 141">
                  <a:extLst>
                    <a:ext uri="{FF2B5EF4-FFF2-40B4-BE49-F238E27FC236}">
                      <a16:creationId xmlns:a16="http://schemas.microsoft.com/office/drawing/2014/main" id="{F1602994-A2BB-2580-4016-C04CFD592FA2}"/>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580918" y="4430462"/>
                  <a:ext cx="753413" cy="917645"/>
                </a:xfrm>
                <a:prstGeom prst="rect">
                  <a:avLst/>
                </a:prstGeom>
              </p:spPr>
            </p:pic>
            <p:sp>
              <p:nvSpPr>
                <p:cNvPr id="143" name="文本框 142">
                  <a:extLst>
                    <a:ext uri="{FF2B5EF4-FFF2-40B4-BE49-F238E27FC236}">
                      <a16:creationId xmlns:a16="http://schemas.microsoft.com/office/drawing/2014/main" id="{48A678BF-A62B-08B5-BDD2-13B967F92A7E}"/>
                    </a:ext>
                  </a:extLst>
                </p:cNvPr>
                <p:cNvSpPr txBox="1"/>
                <p:nvPr/>
              </p:nvSpPr>
              <p:spPr>
                <a:xfrm>
                  <a:off x="7502055" y="4749973"/>
                  <a:ext cx="139974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44" name="箭头: 右 149">
                  <a:extLst>
                    <a:ext uri="{FF2B5EF4-FFF2-40B4-BE49-F238E27FC236}">
                      <a16:creationId xmlns:a16="http://schemas.microsoft.com/office/drawing/2014/main" id="{113E4FFD-698C-D0DA-B82D-4AFD729B0511}"/>
                    </a:ext>
                  </a:extLst>
                </p:cNvPr>
                <p:cNvSpPr/>
                <p:nvPr/>
              </p:nvSpPr>
              <p:spPr>
                <a:xfrm>
                  <a:off x="4728053" y="3281036"/>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5" name="左大括号 144">
                  <a:extLst>
                    <a:ext uri="{FF2B5EF4-FFF2-40B4-BE49-F238E27FC236}">
                      <a16:creationId xmlns:a16="http://schemas.microsoft.com/office/drawing/2014/main" id="{DA3F5D78-7F7E-3023-A09D-CCC0D0ED57A5}"/>
                    </a:ext>
                  </a:extLst>
                </p:cNvPr>
                <p:cNvSpPr/>
                <p:nvPr/>
              </p:nvSpPr>
              <p:spPr>
                <a:xfrm>
                  <a:off x="5274608" y="2302730"/>
                  <a:ext cx="119260" cy="2370423"/>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46" name="直接箭头连接符 155">
                  <a:extLst>
                    <a:ext uri="{FF2B5EF4-FFF2-40B4-BE49-F238E27FC236}">
                      <a16:creationId xmlns:a16="http://schemas.microsoft.com/office/drawing/2014/main" id="{DD5FDE91-2359-9DD2-5463-E1DEF25F3381}"/>
                    </a:ext>
                  </a:extLst>
                </p:cNvPr>
                <p:cNvCxnSpPr>
                  <a:cxnSpLocks/>
                </p:cNvCxnSpPr>
                <p:nvPr/>
              </p:nvCxnSpPr>
              <p:spPr>
                <a:xfrm>
                  <a:off x="5695485" y="4684515"/>
                  <a:ext cx="37613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5" name="箭头: 右 158">
                <a:extLst>
                  <a:ext uri="{FF2B5EF4-FFF2-40B4-BE49-F238E27FC236}">
                    <a16:creationId xmlns:a16="http://schemas.microsoft.com/office/drawing/2014/main" id="{334AE4A0-3218-507F-8DA2-F5649B8C5431}"/>
                  </a:ext>
                </a:extLst>
              </p:cNvPr>
              <p:cNvSpPr/>
              <p:nvPr/>
            </p:nvSpPr>
            <p:spPr>
              <a:xfrm>
                <a:off x="6302562" y="389334"/>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箭头: 右 159">
                <a:extLst>
                  <a:ext uri="{FF2B5EF4-FFF2-40B4-BE49-F238E27FC236}">
                    <a16:creationId xmlns:a16="http://schemas.microsoft.com/office/drawing/2014/main" id="{F6757B88-0B40-79F0-46AC-8B56913CD652}"/>
                  </a:ext>
                </a:extLst>
              </p:cNvPr>
              <p:cNvSpPr/>
              <p:nvPr/>
            </p:nvSpPr>
            <p:spPr>
              <a:xfrm>
                <a:off x="6282739" y="1889438"/>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箭头: 右 160">
                <a:extLst>
                  <a:ext uri="{FF2B5EF4-FFF2-40B4-BE49-F238E27FC236}">
                    <a16:creationId xmlns:a16="http://schemas.microsoft.com/office/drawing/2014/main" id="{E75065F7-1021-708A-09B3-9B42B4236641}"/>
                  </a:ext>
                </a:extLst>
              </p:cNvPr>
              <p:cNvSpPr/>
              <p:nvPr/>
            </p:nvSpPr>
            <p:spPr>
              <a:xfrm>
                <a:off x="6299994" y="1195202"/>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AutoShape 2" descr="The architecture of Unet.">
                <a:extLst>
                  <a:ext uri="{FF2B5EF4-FFF2-40B4-BE49-F238E27FC236}">
                    <a16:creationId xmlns:a16="http://schemas.microsoft.com/office/drawing/2014/main" id="{7BD3E806-EA37-847D-2B61-0FB9F0F08B9F}"/>
                  </a:ext>
                </a:extLst>
              </p:cNvPr>
              <p:cNvSpPr>
                <a:spLocks noChangeAspect="1" noChangeArrowheads="1"/>
              </p:cNvSpPr>
              <p:nvPr/>
            </p:nvSpPr>
            <p:spPr bwMode="auto">
              <a:xfrm>
                <a:off x="5943600" y="32219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96C52694-FCCC-F211-DCC3-4F2216490A1A}"/>
                  </a:ext>
                </a:extLst>
              </p:cNvPr>
              <p:cNvPicPr>
                <a:picLocks noChangeAspect="1"/>
              </p:cNvPicPr>
              <p:nvPr/>
            </p:nvPicPr>
            <p:blipFill>
              <a:blip r:embed="rId11"/>
              <a:stretch>
                <a:fillRect/>
              </a:stretch>
            </p:blipFill>
            <p:spPr>
              <a:xfrm>
                <a:off x="6721757" y="302624"/>
                <a:ext cx="2512479" cy="1564374"/>
              </a:xfrm>
              <a:prstGeom prst="rect">
                <a:avLst/>
              </a:prstGeom>
            </p:spPr>
          </p:pic>
          <p:sp>
            <p:nvSpPr>
              <p:cNvPr id="20" name="文本框 19">
                <a:extLst>
                  <a:ext uri="{FF2B5EF4-FFF2-40B4-BE49-F238E27FC236}">
                    <a16:creationId xmlns:a16="http://schemas.microsoft.com/office/drawing/2014/main" id="{B1D16E30-41B9-8D6C-C3B4-9E95F2F6754A}"/>
                  </a:ext>
                </a:extLst>
              </p:cNvPr>
              <p:cNvSpPr txBox="1"/>
              <p:nvPr/>
            </p:nvSpPr>
            <p:spPr>
              <a:xfrm>
                <a:off x="7421339" y="1857377"/>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E07F8E08-1FEE-6012-FE91-12866333381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185339"/>
                <a:ext cx="662090" cy="478624"/>
              </a:xfrm>
              <a:prstGeom prst="rect">
                <a:avLst/>
              </a:prstGeom>
            </p:spPr>
          </p:pic>
          <p:pic>
            <p:nvPicPr>
              <p:cNvPr id="22" name="图片 21">
                <a:extLst>
                  <a:ext uri="{FF2B5EF4-FFF2-40B4-BE49-F238E27FC236}">
                    <a16:creationId xmlns:a16="http://schemas.microsoft.com/office/drawing/2014/main" id="{7684F98B-DF85-49BB-457C-D04DBCE524C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257473"/>
                <a:ext cx="662090" cy="478624"/>
              </a:xfrm>
              <a:prstGeom prst="rect">
                <a:avLst/>
              </a:prstGeom>
            </p:spPr>
          </p:pic>
          <p:pic>
            <p:nvPicPr>
              <p:cNvPr id="23" name="图片 22">
                <a:extLst>
                  <a:ext uri="{FF2B5EF4-FFF2-40B4-BE49-F238E27FC236}">
                    <a16:creationId xmlns:a16="http://schemas.microsoft.com/office/drawing/2014/main" id="{24E9F5A5-2716-604D-D7B7-C282508032D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329607"/>
                <a:ext cx="662090" cy="478624"/>
              </a:xfrm>
              <a:prstGeom prst="rect">
                <a:avLst/>
              </a:prstGeom>
            </p:spPr>
          </p:pic>
          <p:sp>
            <p:nvSpPr>
              <p:cNvPr id="24" name="文本框 23">
                <a:extLst>
                  <a:ext uri="{FF2B5EF4-FFF2-40B4-BE49-F238E27FC236}">
                    <a16:creationId xmlns:a16="http://schemas.microsoft.com/office/drawing/2014/main" id="{CA0B1B8B-02DA-96B4-D3BF-DED1B42DC1F5}"/>
                  </a:ext>
                </a:extLst>
              </p:cNvPr>
              <p:cNvSpPr txBox="1"/>
              <p:nvPr/>
            </p:nvSpPr>
            <p:spPr>
              <a:xfrm>
                <a:off x="11037217" y="405405"/>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D0FB8780-30EE-B3AF-F5AE-F671050F142A}"/>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898480"/>
                <a:ext cx="662090" cy="478624"/>
              </a:xfrm>
              <a:prstGeom prst="rect">
                <a:avLst/>
              </a:prstGeom>
            </p:spPr>
          </p:pic>
          <p:pic>
            <p:nvPicPr>
              <p:cNvPr id="26" name="图片 25">
                <a:extLst>
                  <a:ext uri="{FF2B5EF4-FFF2-40B4-BE49-F238E27FC236}">
                    <a16:creationId xmlns:a16="http://schemas.microsoft.com/office/drawing/2014/main" id="{03930ADF-811F-B156-E47E-55FC4B2D143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970614"/>
                <a:ext cx="662090" cy="478624"/>
              </a:xfrm>
              <a:prstGeom prst="rect">
                <a:avLst/>
              </a:prstGeom>
            </p:spPr>
          </p:pic>
          <p:pic>
            <p:nvPicPr>
              <p:cNvPr id="27" name="图片 26">
                <a:extLst>
                  <a:ext uri="{FF2B5EF4-FFF2-40B4-BE49-F238E27FC236}">
                    <a16:creationId xmlns:a16="http://schemas.microsoft.com/office/drawing/2014/main" id="{02AC84A6-371C-B64C-837E-5507B25424EC}"/>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1042748"/>
                <a:ext cx="662090" cy="478624"/>
              </a:xfrm>
              <a:prstGeom prst="rect">
                <a:avLst/>
              </a:prstGeom>
            </p:spPr>
          </p:pic>
          <p:sp>
            <p:nvSpPr>
              <p:cNvPr id="28" name="文本框 27">
                <a:extLst>
                  <a:ext uri="{FF2B5EF4-FFF2-40B4-BE49-F238E27FC236}">
                    <a16:creationId xmlns:a16="http://schemas.microsoft.com/office/drawing/2014/main" id="{232A8C6D-261D-B56D-5596-2EBE47E7230F}"/>
                  </a:ext>
                </a:extLst>
              </p:cNvPr>
              <p:cNvSpPr txBox="1"/>
              <p:nvPr/>
            </p:nvSpPr>
            <p:spPr>
              <a:xfrm>
                <a:off x="11037217" y="1118546"/>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29" name="图片 28">
                <a:extLst>
                  <a:ext uri="{FF2B5EF4-FFF2-40B4-BE49-F238E27FC236}">
                    <a16:creationId xmlns:a16="http://schemas.microsoft.com/office/drawing/2014/main" id="{0AE0892E-F445-2BCE-0711-538037DDB5E7}"/>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1627686"/>
                <a:ext cx="662090" cy="478624"/>
              </a:xfrm>
              <a:prstGeom prst="rect">
                <a:avLst/>
              </a:prstGeom>
            </p:spPr>
          </p:pic>
          <p:pic>
            <p:nvPicPr>
              <p:cNvPr id="30" name="图片 29">
                <a:extLst>
                  <a:ext uri="{FF2B5EF4-FFF2-40B4-BE49-F238E27FC236}">
                    <a16:creationId xmlns:a16="http://schemas.microsoft.com/office/drawing/2014/main" id="{06F98261-5DC6-743A-677F-C3272BE21A1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1699820"/>
                <a:ext cx="662090" cy="478624"/>
              </a:xfrm>
              <a:prstGeom prst="rect">
                <a:avLst/>
              </a:prstGeom>
            </p:spPr>
          </p:pic>
          <p:pic>
            <p:nvPicPr>
              <p:cNvPr id="31" name="图片 30">
                <a:extLst>
                  <a:ext uri="{FF2B5EF4-FFF2-40B4-BE49-F238E27FC236}">
                    <a16:creationId xmlns:a16="http://schemas.microsoft.com/office/drawing/2014/main" id="{19432178-4CC4-595E-B25E-38BE735D957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1771954"/>
                <a:ext cx="662090" cy="478624"/>
              </a:xfrm>
              <a:prstGeom prst="rect">
                <a:avLst/>
              </a:prstGeom>
            </p:spPr>
          </p:pic>
          <p:sp>
            <p:nvSpPr>
              <p:cNvPr id="32" name="文本框 31">
                <a:extLst>
                  <a:ext uri="{FF2B5EF4-FFF2-40B4-BE49-F238E27FC236}">
                    <a16:creationId xmlns:a16="http://schemas.microsoft.com/office/drawing/2014/main" id="{525B4F99-C715-A011-D2D5-94257149DF9F}"/>
                  </a:ext>
                </a:extLst>
              </p:cNvPr>
              <p:cNvSpPr txBox="1"/>
              <p:nvPr/>
            </p:nvSpPr>
            <p:spPr>
              <a:xfrm>
                <a:off x="11037217" y="1847752"/>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33" name="文本框 32">
                <a:extLst>
                  <a:ext uri="{FF2B5EF4-FFF2-40B4-BE49-F238E27FC236}">
                    <a16:creationId xmlns:a16="http://schemas.microsoft.com/office/drawing/2014/main" id="{45E84E54-CC96-DCAA-4B7D-B2C2DBBD1718}"/>
                  </a:ext>
                </a:extLst>
              </p:cNvPr>
              <p:cNvSpPr txBox="1"/>
              <p:nvPr/>
            </p:nvSpPr>
            <p:spPr>
              <a:xfrm>
                <a:off x="8750876" y="2179236"/>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箭头: 右 184">
                <a:extLst>
                  <a:ext uri="{FF2B5EF4-FFF2-40B4-BE49-F238E27FC236}">
                    <a16:creationId xmlns:a16="http://schemas.microsoft.com/office/drawing/2014/main" id="{646BF035-6FB5-9E43-EDF4-755E8462818A}"/>
                  </a:ext>
                </a:extLst>
              </p:cNvPr>
              <p:cNvSpPr/>
              <p:nvPr/>
            </p:nvSpPr>
            <p:spPr>
              <a:xfrm rot="5400000">
                <a:off x="10462144" y="2551601"/>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箭头: 右 185">
                <a:extLst>
                  <a:ext uri="{FF2B5EF4-FFF2-40B4-BE49-F238E27FC236}">
                    <a16:creationId xmlns:a16="http://schemas.microsoft.com/office/drawing/2014/main" id="{D99D3B20-1234-A648-5C50-174F5E414B53}"/>
                  </a:ext>
                </a:extLst>
              </p:cNvPr>
              <p:cNvSpPr/>
              <p:nvPr/>
            </p:nvSpPr>
            <p:spPr>
              <a:xfrm>
                <a:off x="9436173" y="4164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箭头: 右 186">
                <a:extLst>
                  <a:ext uri="{FF2B5EF4-FFF2-40B4-BE49-F238E27FC236}">
                    <a16:creationId xmlns:a16="http://schemas.microsoft.com/office/drawing/2014/main" id="{9554FC16-C70D-81A2-52EA-B90863F2D223}"/>
                  </a:ext>
                </a:extLst>
              </p:cNvPr>
              <p:cNvSpPr/>
              <p:nvPr/>
            </p:nvSpPr>
            <p:spPr>
              <a:xfrm>
                <a:off x="9435276" y="105546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箭头: 右 187">
                <a:extLst>
                  <a:ext uri="{FF2B5EF4-FFF2-40B4-BE49-F238E27FC236}">
                    <a16:creationId xmlns:a16="http://schemas.microsoft.com/office/drawing/2014/main" id="{B536EA07-6462-B134-7F58-7E8EF2B1CEFD}"/>
                  </a:ext>
                </a:extLst>
              </p:cNvPr>
              <p:cNvSpPr/>
              <p:nvPr/>
            </p:nvSpPr>
            <p:spPr>
              <a:xfrm>
                <a:off x="9435276" y="17388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B599CCBD-C1F1-CCA2-65C2-36EC395292B0}"/>
                  </a:ext>
                </a:extLst>
              </p:cNvPr>
              <p:cNvPicPr>
                <a:picLocks noChangeAspect="1"/>
              </p:cNvPicPr>
              <p:nvPr/>
            </p:nvPicPr>
            <p:blipFill>
              <a:blip r:embed="rId11"/>
              <a:stretch>
                <a:fillRect/>
              </a:stretch>
            </p:blipFill>
            <p:spPr>
              <a:xfrm>
                <a:off x="9392647" y="2951311"/>
                <a:ext cx="2512479" cy="1564374"/>
              </a:xfrm>
              <a:prstGeom prst="rect">
                <a:avLst/>
              </a:prstGeom>
            </p:spPr>
          </p:pic>
          <p:pic>
            <p:nvPicPr>
              <p:cNvPr id="39" name="图片 38">
                <a:extLst>
                  <a:ext uri="{FF2B5EF4-FFF2-40B4-BE49-F238E27FC236}">
                    <a16:creationId xmlns:a16="http://schemas.microsoft.com/office/drawing/2014/main" id="{3566F5D7-F11B-B94B-1B1A-0B17535EAF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98648" y="165295"/>
                <a:ext cx="326123" cy="326123"/>
              </a:xfrm>
              <a:prstGeom prst="rect">
                <a:avLst/>
              </a:prstGeom>
            </p:spPr>
          </p:pic>
          <p:pic>
            <p:nvPicPr>
              <p:cNvPr id="40" name="图片 39">
                <a:extLst>
                  <a:ext uri="{FF2B5EF4-FFF2-40B4-BE49-F238E27FC236}">
                    <a16:creationId xmlns:a16="http://schemas.microsoft.com/office/drawing/2014/main" id="{E702AC4B-1AB5-14AA-7CF6-B1FE35AE7E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71181" y="2794177"/>
                <a:ext cx="333945" cy="333945"/>
              </a:xfrm>
              <a:prstGeom prst="rect">
                <a:avLst/>
              </a:prstGeom>
            </p:spPr>
          </p:pic>
          <p:sp>
            <p:nvSpPr>
              <p:cNvPr id="41" name="文本框 40">
                <a:extLst>
                  <a:ext uri="{FF2B5EF4-FFF2-40B4-BE49-F238E27FC236}">
                    <a16:creationId xmlns:a16="http://schemas.microsoft.com/office/drawing/2014/main" id="{BAB3FF4D-D16B-F9BF-7915-C8BF3767EB42}"/>
                  </a:ext>
                </a:extLst>
              </p:cNvPr>
              <p:cNvSpPr txBox="1"/>
              <p:nvPr/>
            </p:nvSpPr>
            <p:spPr>
              <a:xfrm>
                <a:off x="10120328" y="4515685"/>
                <a:ext cx="838200" cy="307777"/>
              </a:xfrm>
              <a:prstGeom prst="rect">
                <a:avLst/>
              </a:prstGeom>
              <a:noFill/>
            </p:spPr>
            <p:txBody>
              <a:bodyPr wrap="square" rtlCol="0">
                <a:spAutoFit/>
              </a:bodyPr>
              <a:lstStyle/>
              <a:p>
                <a:r>
                  <a:rPr lang="en-US" altLang="zh-CN" sz="1400" dirty="0" err="1">
                    <a:latin typeface="Times New Roman" panose="02020603050405020304" pitchFamily="18" charset="0"/>
                    <a:cs typeface="Times New Roman" panose="02020603050405020304" pitchFamily="18" charset="0"/>
                  </a:rPr>
                  <a:t>nnUNet</a:t>
                </a:r>
                <a:endParaRPr lang="zh-CN" altLang="en-US"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B5E62CEA-649A-82AE-9742-1DED9AB04727}"/>
                  </a:ext>
                </a:extLst>
              </p:cNvPr>
              <p:cNvSpPr txBox="1"/>
              <p:nvPr/>
            </p:nvSpPr>
            <p:spPr>
              <a:xfrm>
                <a:off x="9294812" y="112335"/>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55" name="文本框 54">
                <a:extLst>
                  <a:ext uri="{FF2B5EF4-FFF2-40B4-BE49-F238E27FC236}">
                    <a16:creationId xmlns:a16="http://schemas.microsoft.com/office/drawing/2014/main" id="{94CC1764-EC98-9BD4-9792-5B907BF1E84F}"/>
                  </a:ext>
                </a:extLst>
              </p:cNvPr>
              <p:cNvSpPr txBox="1"/>
              <p:nvPr/>
            </p:nvSpPr>
            <p:spPr>
              <a:xfrm>
                <a:off x="8705803" y="2702374"/>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56" name="箭头: 右 196">
                <a:extLst>
                  <a:ext uri="{FF2B5EF4-FFF2-40B4-BE49-F238E27FC236}">
                    <a16:creationId xmlns:a16="http://schemas.microsoft.com/office/drawing/2014/main" id="{4A8423AB-65FA-5616-9716-A966C919ADC2}"/>
                  </a:ext>
                </a:extLst>
              </p:cNvPr>
              <p:cNvSpPr/>
              <p:nvPr/>
            </p:nvSpPr>
            <p:spPr>
              <a:xfrm rot="10800000">
                <a:off x="8836668" y="306015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7" name="箭头: 右 197">
                <a:extLst>
                  <a:ext uri="{FF2B5EF4-FFF2-40B4-BE49-F238E27FC236}">
                    <a16:creationId xmlns:a16="http://schemas.microsoft.com/office/drawing/2014/main" id="{3EA52CD4-0027-DEE8-D12B-C04F831FA295}"/>
                  </a:ext>
                </a:extLst>
              </p:cNvPr>
              <p:cNvSpPr/>
              <p:nvPr/>
            </p:nvSpPr>
            <p:spPr>
              <a:xfrm rot="10800000">
                <a:off x="8847182" y="355157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8" name="箭头: 右 198">
                <a:extLst>
                  <a:ext uri="{FF2B5EF4-FFF2-40B4-BE49-F238E27FC236}">
                    <a16:creationId xmlns:a16="http://schemas.microsoft.com/office/drawing/2014/main" id="{16C399D1-1966-4551-789E-1284B3D76C0B}"/>
                  </a:ext>
                </a:extLst>
              </p:cNvPr>
              <p:cNvSpPr/>
              <p:nvPr/>
            </p:nvSpPr>
            <p:spPr>
              <a:xfrm rot="10800000">
                <a:off x="8847182" y="406703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A36A5E75-5D03-8A32-F6E5-F7B1492D07C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19210" y="2922463"/>
                <a:ext cx="478545" cy="478545"/>
              </a:xfrm>
              <a:prstGeom prst="rect">
                <a:avLst/>
              </a:prstGeom>
            </p:spPr>
          </p:pic>
          <p:pic>
            <p:nvPicPr>
              <p:cNvPr id="60" name="图片 59">
                <a:extLst>
                  <a:ext uri="{FF2B5EF4-FFF2-40B4-BE49-F238E27FC236}">
                    <a16:creationId xmlns:a16="http://schemas.microsoft.com/office/drawing/2014/main" id="{4A201FAF-7C85-0EC6-4AD8-849C40C3E6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30120" y="3448068"/>
                <a:ext cx="478545" cy="478545"/>
              </a:xfrm>
              <a:prstGeom prst="rect">
                <a:avLst/>
              </a:prstGeom>
            </p:spPr>
          </p:pic>
          <p:pic>
            <p:nvPicPr>
              <p:cNvPr id="61" name="图片 60">
                <a:extLst>
                  <a:ext uri="{FF2B5EF4-FFF2-40B4-BE49-F238E27FC236}">
                    <a16:creationId xmlns:a16="http://schemas.microsoft.com/office/drawing/2014/main" id="{9FD152C5-152B-C3FA-D8E3-FCD9183B9B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57000" y="3926613"/>
                <a:ext cx="478545" cy="478545"/>
              </a:xfrm>
              <a:prstGeom prst="rect">
                <a:avLst/>
              </a:prstGeom>
            </p:spPr>
          </p:pic>
          <p:sp>
            <p:nvSpPr>
              <p:cNvPr id="62" name="文本框 61">
                <a:extLst>
                  <a:ext uri="{FF2B5EF4-FFF2-40B4-BE49-F238E27FC236}">
                    <a16:creationId xmlns:a16="http://schemas.microsoft.com/office/drawing/2014/main" id="{88A32438-0D1C-2EF5-D2E6-5880D78D8424}"/>
                  </a:ext>
                </a:extLst>
              </p:cNvPr>
              <p:cNvSpPr txBox="1"/>
              <p:nvPr/>
            </p:nvSpPr>
            <p:spPr>
              <a:xfrm>
                <a:off x="6608741" y="3048079"/>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63" name="文本框 62">
                <a:extLst>
                  <a:ext uri="{FF2B5EF4-FFF2-40B4-BE49-F238E27FC236}">
                    <a16:creationId xmlns:a16="http://schemas.microsoft.com/office/drawing/2014/main" id="{E10B6FE7-167B-EB99-7DE0-368A0D011CBC}"/>
                  </a:ext>
                </a:extLst>
              </p:cNvPr>
              <p:cNvSpPr txBox="1"/>
              <p:nvPr/>
            </p:nvSpPr>
            <p:spPr>
              <a:xfrm>
                <a:off x="6618386" y="353085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64" name="文本框 63">
                <a:extLst>
                  <a:ext uri="{FF2B5EF4-FFF2-40B4-BE49-F238E27FC236}">
                    <a16:creationId xmlns:a16="http://schemas.microsoft.com/office/drawing/2014/main" id="{FA06F7C7-557B-4644-1B02-462EAF34F8A8}"/>
                  </a:ext>
                </a:extLst>
              </p:cNvPr>
              <p:cNvSpPr txBox="1"/>
              <p:nvPr/>
            </p:nvSpPr>
            <p:spPr>
              <a:xfrm>
                <a:off x="6639817" y="4009389"/>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65" name="图片 64">
                <a:extLst>
                  <a:ext uri="{FF2B5EF4-FFF2-40B4-BE49-F238E27FC236}">
                    <a16:creationId xmlns:a16="http://schemas.microsoft.com/office/drawing/2014/main" id="{9E19D1A5-BF3C-CF7D-AD34-F312B2A4DE5B}"/>
                  </a:ext>
                </a:extLst>
              </p:cNvPr>
              <p:cNvPicPr>
                <a:picLocks noChangeAspect="1"/>
              </p:cNvPicPr>
              <p:nvPr/>
            </p:nvPicPr>
            <p:blipFill>
              <a:blip r:embed="rId11"/>
              <a:stretch>
                <a:fillRect/>
              </a:stretch>
            </p:blipFill>
            <p:spPr>
              <a:xfrm>
                <a:off x="3707330" y="4653786"/>
                <a:ext cx="2512479" cy="1564374"/>
              </a:xfrm>
              <a:prstGeom prst="rect">
                <a:avLst/>
              </a:prstGeom>
            </p:spPr>
          </p:pic>
          <p:sp>
            <p:nvSpPr>
              <p:cNvPr id="66" name="文本框 65">
                <a:extLst>
                  <a:ext uri="{FF2B5EF4-FFF2-40B4-BE49-F238E27FC236}">
                    <a16:creationId xmlns:a16="http://schemas.microsoft.com/office/drawing/2014/main" id="{D3AC0F59-0FBB-4CC8-1E69-2E296C22865A}"/>
                  </a:ext>
                </a:extLst>
              </p:cNvPr>
              <p:cNvSpPr txBox="1"/>
              <p:nvPr/>
            </p:nvSpPr>
            <p:spPr>
              <a:xfrm>
                <a:off x="4406912" y="6208539"/>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00C49EF0-1EB6-4EB7-E003-C1535CC170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84221" y="4516457"/>
                <a:ext cx="326123" cy="326123"/>
              </a:xfrm>
              <a:prstGeom prst="rect">
                <a:avLst/>
              </a:prstGeom>
            </p:spPr>
          </p:pic>
          <p:sp>
            <p:nvSpPr>
              <p:cNvPr id="68" name="箭头: 右 213">
                <a:extLst>
                  <a:ext uri="{FF2B5EF4-FFF2-40B4-BE49-F238E27FC236}">
                    <a16:creationId xmlns:a16="http://schemas.microsoft.com/office/drawing/2014/main" id="{B1793F63-FE81-0558-CF3A-676BE7622C23}"/>
                  </a:ext>
                </a:extLst>
              </p:cNvPr>
              <p:cNvSpPr/>
              <p:nvPr/>
            </p:nvSpPr>
            <p:spPr>
              <a:xfrm rot="5400000">
                <a:off x="4642851" y="3746376"/>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9" name="箭头: 右 214">
                <a:extLst>
                  <a:ext uri="{FF2B5EF4-FFF2-40B4-BE49-F238E27FC236}">
                    <a16:creationId xmlns:a16="http://schemas.microsoft.com/office/drawing/2014/main" id="{02A31911-4314-B4A3-1D0F-661EF2AF1A83}"/>
                  </a:ext>
                </a:extLst>
              </p:cNvPr>
              <p:cNvSpPr/>
              <p:nvPr/>
            </p:nvSpPr>
            <p:spPr>
              <a:xfrm rot="10800000">
                <a:off x="6276782" y="4470906"/>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DCCD32F8-CAC6-BC32-D964-047E4D7E78B4}"/>
                  </a:ext>
                </a:extLst>
              </p:cNvPr>
              <p:cNvSpPr txBox="1"/>
              <p:nvPr/>
            </p:nvSpPr>
            <p:spPr>
              <a:xfrm>
                <a:off x="8469540" y="4546463"/>
                <a:ext cx="2816520"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nnUNet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71" name="文本框 70">
                <a:extLst>
                  <a:ext uri="{FF2B5EF4-FFF2-40B4-BE49-F238E27FC236}">
                    <a16:creationId xmlns:a16="http://schemas.microsoft.com/office/drawing/2014/main" id="{D74040F2-29B2-D16D-1E79-C6CE9F924B71}"/>
                  </a:ext>
                </a:extLst>
              </p:cNvPr>
              <p:cNvSpPr txBox="1"/>
              <p:nvPr/>
            </p:nvSpPr>
            <p:spPr>
              <a:xfrm>
                <a:off x="3266448" y="6459587"/>
                <a:ext cx="1759406"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箭头: 右 217">
                <a:extLst>
                  <a:ext uri="{FF2B5EF4-FFF2-40B4-BE49-F238E27FC236}">
                    <a16:creationId xmlns:a16="http://schemas.microsoft.com/office/drawing/2014/main" id="{B2721E13-F24E-54DF-B9B7-0B0B3F9D7E87}"/>
                  </a:ext>
                </a:extLst>
              </p:cNvPr>
              <p:cNvSpPr/>
              <p:nvPr/>
            </p:nvSpPr>
            <p:spPr>
              <a:xfrm rot="10800000">
                <a:off x="3197056" y="445437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3" name="箭头: 右 218">
                <a:extLst>
                  <a:ext uri="{FF2B5EF4-FFF2-40B4-BE49-F238E27FC236}">
                    <a16:creationId xmlns:a16="http://schemas.microsoft.com/office/drawing/2014/main" id="{2F034462-979F-4357-C73B-744E484C7BBA}"/>
                  </a:ext>
                </a:extLst>
              </p:cNvPr>
              <p:cNvSpPr/>
              <p:nvPr/>
            </p:nvSpPr>
            <p:spPr>
              <a:xfrm rot="10800000">
                <a:off x="3200633" y="52430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4" name="箭头: 右 219">
                <a:extLst>
                  <a:ext uri="{FF2B5EF4-FFF2-40B4-BE49-F238E27FC236}">
                    <a16:creationId xmlns:a16="http://schemas.microsoft.com/office/drawing/2014/main" id="{CDD16D5D-4006-F6F6-064F-F0A36427A5C7}"/>
                  </a:ext>
                </a:extLst>
              </p:cNvPr>
              <p:cNvSpPr/>
              <p:nvPr/>
            </p:nvSpPr>
            <p:spPr>
              <a:xfrm rot="10800000">
                <a:off x="3238154" y="610928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75" name="图片 74">
                <a:extLst>
                  <a:ext uri="{FF2B5EF4-FFF2-40B4-BE49-F238E27FC236}">
                    <a16:creationId xmlns:a16="http://schemas.microsoft.com/office/drawing/2014/main" id="{A060FD0A-0355-AD93-0920-73BA9743B7D6}"/>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798775" y="4192897"/>
                <a:ext cx="662090" cy="478624"/>
              </a:xfrm>
              <a:prstGeom prst="rect">
                <a:avLst/>
              </a:prstGeom>
            </p:spPr>
          </p:pic>
          <p:pic>
            <p:nvPicPr>
              <p:cNvPr id="76" name="图片 75">
                <a:extLst>
                  <a:ext uri="{FF2B5EF4-FFF2-40B4-BE49-F238E27FC236}">
                    <a16:creationId xmlns:a16="http://schemas.microsoft.com/office/drawing/2014/main" id="{22B44301-B47E-D3FD-12A6-19F474F029F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43555" y="4265031"/>
                <a:ext cx="662090" cy="478624"/>
              </a:xfrm>
              <a:prstGeom prst="rect">
                <a:avLst/>
              </a:prstGeom>
            </p:spPr>
          </p:pic>
          <p:pic>
            <p:nvPicPr>
              <p:cNvPr id="77" name="图片 76">
                <a:extLst>
                  <a:ext uri="{FF2B5EF4-FFF2-40B4-BE49-F238E27FC236}">
                    <a16:creationId xmlns:a16="http://schemas.microsoft.com/office/drawing/2014/main" id="{F6F8B13E-3D21-E464-5B8F-56503DC3C6F3}"/>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088335" y="4337165"/>
                <a:ext cx="662090" cy="478624"/>
              </a:xfrm>
              <a:prstGeom prst="rect">
                <a:avLst/>
              </a:prstGeom>
            </p:spPr>
          </p:pic>
          <p:sp>
            <p:nvSpPr>
              <p:cNvPr id="78" name="文本框 77">
                <a:extLst>
                  <a:ext uri="{FF2B5EF4-FFF2-40B4-BE49-F238E27FC236}">
                    <a16:creationId xmlns:a16="http://schemas.microsoft.com/office/drawing/2014/main" id="{BA9CA85E-1582-AE20-7325-9B74753E830A}"/>
                  </a:ext>
                </a:extLst>
              </p:cNvPr>
              <p:cNvSpPr txBox="1"/>
              <p:nvPr/>
            </p:nvSpPr>
            <p:spPr>
              <a:xfrm>
                <a:off x="547239" y="4183244"/>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79" name="图片 78">
                <a:extLst>
                  <a:ext uri="{FF2B5EF4-FFF2-40B4-BE49-F238E27FC236}">
                    <a16:creationId xmlns:a16="http://schemas.microsoft.com/office/drawing/2014/main" id="{26D7879D-E8B2-501D-BB63-5CA66561190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834585" y="5029345"/>
                <a:ext cx="662090" cy="478624"/>
              </a:xfrm>
              <a:prstGeom prst="rect">
                <a:avLst/>
              </a:prstGeom>
            </p:spPr>
          </p:pic>
          <p:pic>
            <p:nvPicPr>
              <p:cNvPr id="80" name="图片 79">
                <a:extLst>
                  <a:ext uri="{FF2B5EF4-FFF2-40B4-BE49-F238E27FC236}">
                    <a16:creationId xmlns:a16="http://schemas.microsoft.com/office/drawing/2014/main" id="{0F364C70-442F-B2C5-3F3D-CA8D0088D0B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79365" y="5101479"/>
                <a:ext cx="662090" cy="478624"/>
              </a:xfrm>
              <a:prstGeom prst="rect">
                <a:avLst/>
              </a:prstGeom>
            </p:spPr>
          </p:pic>
          <p:pic>
            <p:nvPicPr>
              <p:cNvPr id="81" name="图片 80">
                <a:extLst>
                  <a:ext uri="{FF2B5EF4-FFF2-40B4-BE49-F238E27FC236}">
                    <a16:creationId xmlns:a16="http://schemas.microsoft.com/office/drawing/2014/main" id="{AC1F130A-C14C-5EB4-47AC-E79144F776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124145" y="5173613"/>
                <a:ext cx="662090" cy="478624"/>
              </a:xfrm>
              <a:prstGeom prst="rect">
                <a:avLst/>
              </a:prstGeom>
            </p:spPr>
          </p:pic>
          <p:sp>
            <p:nvSpPr>
              <p:cNvPr id="82" name="文本框 81">
                <a:extLst>
                  <a:ext uri="{FF2B5EF4-FFF2-40B4-BE49-F238E27FC236}">
                    <a16:creationId xmlns:a16="http://schemas.microsoft.com/office/drawing/2014/main" id="{AC0D5610-35EA-6A24-F89E-3A792C129900}"/>
                  </a:ext>
                </a:extLst>
              </p:cNvPr>
              <p:cNvSpPr txBox="1"/>
              <p:nvPr/>
            </p:nvSpPr>
            <p:spPr>
              <a:xfrm>
                <a:off x="583050" y="501969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83" name="图片 82">
                <a:extLst>
                  <a:ext uri="{FF2B5EF4-FFF2-40B4-BE49-F238E27FC236}">
                    <a16:creationId xmlns:a16="http://schemas.microsoft.com/office/drawing/2014/main" id="{D7F2A44B-A89C-6061-DFB9-BEA4B97D22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854010" y="5882548"/>
                <a:ext cx="662090" cy="478624"/>
              </a:xfrm>
              <a:prstGeom prst="rect">
                <a:avLst/>
              </a:prstGeom>
            </p:spPr>
          </p:pic>
          <p:pic>
            <p:nvPicPr>
              <p:cNvPr id="84" name="图片 83">
                <a:extLst>
                  <a:ext uri="{FF2B5EF4-FFF2-40B4-BE49-F238E27FC236}">
                    <a16:creationId xmlns:a16="http://schemas.microsoft.com/office/drawing/2014/main" id="{7288E015-A0D5-B0D2-FFCF-66FD0FBA165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98790" y="5954682"/>
                <a:ext cx="662090" cy="478624"/>
              </a:xfrm>
              <a:prstGeom prst="rect">
                <a:avLst/>
              </a:prstGeom>
            </p:spPr>
          </p:pic>
          <p:pic>
            <p:nvPicPr>
              <p:cNvPr id="85" name="图片 84">
                <a:extLst>
                  <a:ext uri="{FF2B5EF4-FFF2-40B4-BE49-F238E27FC236}">
                    <a16:creationId xmlns:a16="http://schemas.microsoft.com/office/drawing/2014/main" id="{099530A6-1DAA-C1B8-A1A4-EB9DA852C16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143570" y="6026816"/>
                <a:ext cx="662090" cy="478624"/>
              </a:xfrm>
              <a:prstGeom prst="rect">
                <a:avLst/>
              </a:prstGeom>
            </p:spPr>
          </p:pic>
          <p:sp>
            <p:nvSpPr>
              <p:cNvPr id="86" name="文本框 85">
                <a:extLst>
                  <a:ext uri="{FF2B5EF4-FFF2-40B4-BE49-F238E27FC236}">
                    <a16:creationId xmlns:a16="http://schemas.microsoft.com/office/drawing/2014/main" id="{59ACD8DD-9E19-25FF-7467-87642F5D1E60}"/>
                  </a:ext>
                </a:extLst>
              </p:cNvPr>
              <p:cNvSpPr txBox="1"/>
              <p:nvPr/>
            </p:nvSpPr>
            <p:spPr>
              <a:xfrm>
                <a:off x="602475" y="5872895"/>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87" name="箭头: 右 233">
                <a:extLst>
                  <a:ext uri="{FF2B5EF4-FFF2-40B4-BE49-F238E27FC236}">
                    <a16:creationId xmlns:a16="http://schemas.microsoft.com/office/drawing/2014/main" id="{8EC3D889-544B-933F-E304-C90E26D0CD53}"/>
                  </a:ext>
                </a:extLst>
              </p:cNvPr>
              <p:cNvSpPr/>
              <p:nvPr/>
            </p:nvSpPr>
            <p:spPr>
              <a:xfrm>
                <a:off x="6286360" y="6246054"/>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8" name="图片 87">
                <a:extLst>
                  <a:ext uri="{FF2B5EF4-FFF2-40B4-BE49-F238E27FC236}">
                    <a16:creationId xmlns:a16="http://schemas.microsoft.com/office/drawing/2014/main" id="{71893AE8-47D9-8F72-C743-15D840AA3AD2}"/>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6777645" y="5732822"/>
                <a:ext cx="680693" cy="478624"/>
              </a:xfrm>
              <a:prstGeom prst="rect">
                <a:avLst/>
              </a:prstGeom>
            </p:spPr>
          </p:pic>
          <p:pic>
            <p:nvPicPr>
              <p:cNvPr id="89" name="图片 88">
                <a:extLst>
                  <a:ext uri="{FF2B5EF4-FFF2-40B4-BE49-F238E27FC236}">
                    <a16:creationId xmlns:a16="http://schemas.microsoft.com/office/drawing/2014/main" id="{28A343FC-01E0-1327-72BB-298685F45EF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6916825" y="5838780"/>
                <a:ext cx="680693" cy="478624"/>
              </a:xfrm>
              <a:prstGeom prst="rect">
                <a:avLst/>
              </a:prstGeom>
            </p:spPr>
          </p:pic>
          <p:pic>
            <p:nvPicPr>
              <p:cNvPr id="90" name="图片 89">
                <a:extLst>
                  <a:ext uri="{FF2B5EF4-FFF2-40B4-BE49-F238E27FC236}">
                    <a16:creationId xmlns:a16="http://schemas.microsoft.com/office/drawing/2014/main" id="{DE169B04-7091-9360-EBBC-D8FBE367424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7108690" y="5889861"/>
                <a:ext cx="680693" cy="478624"/>
              </a:xfrm>
              <a:prstGeom prst="rect">
                <a:avLst/>
              </a:prstGeom>
            </p:spPr>
          </p:pic>
          <p:pic>
            <p:nvPicPr>
              <p:cNvPr id="91" name="图片 90">
                <a:extLst>
                  <a:ext uri="{FF2B5EF4-FFF2-40B4-BE49-F238E27FC236}">
                    <a16:creationId xmlns:a16="http://schemas.microsoft.com/office/drawing/2014/main" id="{D5FCC325-9199-F310-6974-AE619627381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256450" y="5090018"/>
                <a:ext cx="662090" cy="478624"/>
              </a:xfrm>
              <a:prstGeom prst="rect">
                <a:avLst/>
              </a:prstGeom>
            </p:spPr>
          </p:pic>
          <p:pic>
            <p:nvPicPr>
              <p:cNvPr id="92" name="图片 91">
                <a:extLst>
                  <a:ext uri="{FF2B5EF4-FFF2-40B4-BE49-F238E27FC236}">
                    <a16:creationId xmlns:a16="http://schemas.microsoft.com/office/drawing/2014/main" id="{068FD745-03FE-3C9F-D68F-FECAF521FE2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395630" y="5195976"/>
                <a:ext cx="662090" cy="478624"/>
              </a:xfrm>
              <a:prstGeom prst="rect">
                <a:avLst/>
              </a:prstGeom>
            </p:spPr>
          </p:pic>
          <p:pic>
            <p:nvPicPr>
              <p:cNvPr id="93" name="图片 92">
                <a:extLst>
                  <a:ext uri="{FF2B5EF4-FFF2-40B4-BE49-F238E27FC236}">
                    <a16:creationId xmlns:a16="http://schemas.microsoft.com/office/drawing/2014/main" id="{6C274469-1E34-DA5D-55D8-D4BBB854CF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587495" y="5247057"/>
                <a:ext cx="662090" cy="478624"/>
              </a:xfrm>
              <a:prstGeom prst="rect">
                <a:avLst/>
              </a:prstGeom>
            </p:spPr>
          </p:pic>
          <p:pic>
            <p:nvPicPr>
              <p:cNvPr id="94" name="图片 93">
                <a:extLst>
                  <a:ext uri="{FF2B5EF4-FFF2-40B4-BE49-F238E27FC236}">
                    <a16:creationId xmlns:a16="http://schemas.microsoft.com/office/drawing/2014/main" id="{D40AD6B8-DE13-806C-A4DE-33AB45A4EF78}"/>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9672423" y="5098173"/>
                <a:ext cx="662090" cy="478624"/>
              </a:xfrm>
              <a:prstGeom prst="rect">
                <a:avLst/>
              </a:prstGeom>
            </p:spPr>
          </p:pic>
          <p:pic>
            <p:nvPicPr>
              <p:cNvPr id="95" name="图片 94">
                <a:extLst>
                  <a:ext uri="{FF2B5EF4-FFF2-40B4-BE49-F238E27FC236}">
                    <a16:creationId xmlns:a16="http://schemas.microsoft.com/office/drawing/2014/main" id="{A3927B05-4DEF-D040-5CDA-1FE95DF77FC3}"/>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9811603" y="5204131"/>
                <a:ext cx="662090" cy="478624"/>
              </a:xfrm>
              <a:prstGeom prst="rect">
                <a:avLst/>
              </a:prstGeom>
            </p:spPr>
          </p:pic>
          <p:pic>
            <p:nvPicPr>
              <p:cNvPr id="96" name="图片 95">
                <a:extLst>
                  <a:ext uri="{FF2B5EF4-FFF2-40B4-BE49-F238E27FC236}">
                    <a16:creationId xmlns:a16="http://schemas.microsoft.com/office/drawing/2014/main" id="{92C1CA46-6F18-BD31-D06B-CD817B49CA3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03468" y="5255212"/>
                <a:ext cx="662090" cy="478624"/>
              </a:xfrm>
              <a:prstGeom prst="rect">
                <a:avLst/>
              </a:prstGeom>
            </p:spPr>
          </p:pic>
          <p:sp>
            <p:nvSpPr>
              <p:cNvPr id="97" name="文本框 96">
                <a:extLst>
                  <a:ext uri="{FF2B5EF4-FFF2-40B4-BE49-F238E27FC236}">
                    <a16:creationId xmlns:a16="http://schemas.microsoft.com/office/drawing/2014/main" id="{C1AA5E31-A9F0-6067-AB6A-6ECEE9F0D8D9}"/>
                  </a:ext>
                </a:extLst>
              </p:cNvPr>
              <p:cNvSpPr txBox="1"/>
              <p:nvPr/>
            </p:nvSpPr>
            <p:spPr>
              <a:xfrm>
                <a:off x="6699826" y="6433429"/>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A0D1F8DF-D6D4-AFDC-1147-9D7221101045}"/>
                  </a:ext>
                </a:extLst>
              </p:cNvPr>
              <p:cNvSpPr txBox="1"/>
              <p:nvPr/>
            </p:nvSpPr>
            <p:spPr>
              <a:xfrm>
                <a:off x="2723097" y="408036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99" name="文本框 98">
                <a:extLst>
                  <a:ext uri="{FF2B5EF4-FFF2-40B4-BE49-F238E27FC236}">
                    <a16:creationId xmlns:a16="http://schemas.microsoft.com/office/drawing/2014/main" id="{0E1FE411-5DA5-F090-9E20-4B2F3F91A85B}"/>
                  </a:ext>
                </a:extLst>
              </p:cNvPr>
              <p:cNvSpPr txBox="1"/>
              <p:nvPr/>
            </p:nvSpPr>
            <p:spPr>
              <a:xfrm>
                <a:off x="2718909" y="490912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6755A771-CABB-759F-1609-5C47CB72FE26}"/>
                  </a:ext>
                </a:extLst>
              </p:cNvPr>
              <p:cNvSpPr txBox="1"/>
              <p:nvPr/>
            </p:nvSpPr>
            <p:spPr>
              <a:xfrm>
                <a:off x="2739884" y="5739864"/>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101" name="图片 100">
                <a:extLst>
                  <a:ext uri="{FF2B5EF4-FFF2-40B4-BE49-F238E27FC236}">
                    <a16:creationId xmlns:a16="http://schemas.microsoft.com/office/drawing/2014/main" id="{A998758F-1A13-5A2D-32AA-589DCFBE6559}"/>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060813" y="5090018"/>
                <a:ext cx="662090" cy="478624"/>
              </a:xfrm>
              <a:prstGeom prst="rect">
                <a:avLst/>
              </a:prstGeom>
            </p:spPr>
          </p:pic>
          <p:pic>
            <p:nvPicPr>
              <p:cNvPr id="102" name="图片 101">
                <a:extLst>
                  <a:ext uri="{FF2B5EF4-FFF2-40B4-BE49-F238E27FC236}">
                    <a16:creationId xmlns:a16="http://schemas.microsoft.com/office/drawing/2014/main" id="{0EDD7C66-D032-6325-E2DA-71F37655A63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199993" y="5195976"/>
                <a:ext cx="662090" cy="478624"/>
              </a:xfrm>
              <a:prstGeom prst="rect">
                <a:avLst/>
              </a:prstGeom>
            </p:spPr>
          </p:pic>
          <p:pic>
            <p:nvPicPr>
              <p:cNvPr id="103" name="图片 102">
                <a:extLst>
                  <a:ext uri="{FF2B5EF4-FFF2-40B4-BE49-F238E27FC236}">
                    <a16:creationId xmlns:a16="http://schemas.microsoft.com/office/drawing/2014/main" id="{84201D4C-76A3-A1EB-82A4-03D1DC149D1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391858" y="5247057"/>
                <a:ext cx="662090" cy="478624"/>
              </a:xfrm>
              <a:prstGeom prst="rect">
                <a:avLst/>
              </a:prstGeom>
            </p:spPr>
          </p:pic>
          <p:cxnSp>
            <p:nvCxnSpPr>
              <p:cNvPr id="104" name="连接符: 肘形 263">
                <a:extLst>
                  <a:ext uri="{FF2B5EF4-FFF2-40B4-BE49-F238E27FC236}">
                    <a16:creationId xmlns:a16="http://schemas.microsoft.com/office/drawing/2014/main" id="{4F1EFF04-242A-9ECA-0D79-384E0E32F994}"/>
                  </a:ext>
                </a:extLst>
              </p:cNvPr>
              <p:cNvCxnSpPr>
                <a:cxnSpLocks/>
                <a:endCxn id="103" idx="2"/>
              </p:cNvCxnSpPr>
              <p:nvPr/>
            </p:nvCxnSpPr>
            <p:spPr>
              <a:xfrm flipV="1">
                <a:off x="7911604" y="5725681"/>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266">
                <a:extLst>
                  <a:ext uri="{FF2B5EF4-FFF2-40B4-BE49-F238E27FC236}">
                    <a16:creationId xmlns:a16="http://schemas.microsoft.com/office/drawing/2014/main" id="{5B77D3F9-8FBB-E6CB-1F68-CC368ADA8D20}"/>
                  </a:ext>
                </a:extLst>
              </p:cNvPr>
              <p:cNvCxnSpPr>
                <a:cxnSpLocks/>
              </p:cNvCxnSpPr>
              <p:nvPr/>
            </p:nvCxnSpPr>
            <p:spPr>
              <a:xfrm flipV="1">
                <a:off x="8799332" y="5725681"/>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269">
                <a:extLst>
                  <a:ext uri="{FF2B5EF4-FFF2-40B4-BE49-F238E27FC236}">
                    <a16:creationId xmlns:a16="http://schemas.microsoft.com/office/drawing/2014/main" id="{D217AD57-7362-A202-88DA-72482CF601C1}"/>
                  </a:ext>
                </a:extLst>
              </p:cNvPr>
              <p:cNvCxnSpPr>
                <a:cxnSpLocks/>
              </p:cNvCxnSpPr>
              <p:nvPr/>
            </p:nvCxnSpPr>
            <p:spPr>
              <a:xfrm flipV="1">
                <a:off x="10280506" y="5725681"/>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D3BB1A83-7A95-20FB-7402-8FB56AE62F90}"/>
                  </a:ext>
                </a:extLst>
              </p:cNvPr>
              <p:cNvSpPr txBox="1"/>
              <p:nvPr/>
            </p:nvSpPr>
            <p:spPr>
              <a:xfrm>
                <a:off x="8460100" y="5739498"/>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108" name="文本框 107">
                <a:extLst>
                  <a:ext uri="{FF2B5EF4-FFF2-40B4-BE49-F238E27FC236}">
                    <a16:creationId xmlns:a16="http://schemas.microsoft.com/office/drawing/2014/main" id="{B112D715-6292-F91C-FE9B-33C762E3D7C1}"/>
                  </a:ext>
                </a:extLst>
              </p:cNvPr>
              <p:cNvSpPr txBox="1"/>
              <p:nvPr/>
            </p:nvSpPr>
            <p:spPr>
              <a:xfrm>
                <a:off x="9939274" y="574598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2E45BAA6-D1EE-AC02-3485-6182BB8E2E9D}"/>
                  </a:ext>
                </a:extLst>
              </p:cNvPr>
              <p:cNvSpPr txBox="1"/>
              <p:nvPr/>
            </p:nvSpPr>
            <p:spPr>
              <a:xfrm>
                <a:off x="11373098" y="577398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6BBFE437-5AC5-6FA9-FF57-6033473541BA}"/>
                  </a:ext>
                </a:extLst>
              </p:cNvPr>
              <p:cNvSpPr txBox="1"/>
              <p:nvPr/>
            </p:nvSpPr>
            <p:spPr>
              <a:xfrm>
                <a:off x="8513366" y="6186599"/>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7019F5CB-0B88-8D3C-A893-ADF6F024DB3C}"/>
                  </a:ext>
                </a:extLst>
              </p:cNvPr>
              <p:cNvSpPr txBox="1"/>
              <p:nvPr/>
            </p:nvSpPr>
            <p:spPr>
              <a:xfrm>
                <a:off x="9956950" y="6197534"/>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7B670398-2FD3-F60C-FC86-921861597F37}"/>
                  </a:ext>
                </a:extLst>
              </p:cNvPr>
              <p:cNvSpPr txBox="1"/>
              <p:nvPr/>
            </p:nvSpPr>
            <p:spPr>
              <a:xfrm>
                <a:off x="11322932" y="6199584"/>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88A1E832-6548-45BA-B185-55A21CDD3680}"/>
                  </a:ext>
                </a:extLst>
              </p:cNvPr>
              <p:cNvSpPr txBox="1"/>
              <p:nvPr/>
            </p:nvSpPr>
            <p:spPr>
              <a:xfrm>
                <a:off x="9241851" y="6522824"/>
                <a:ext cx="1962145"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grpSp>
        <p:sp>
          <p:nvSpPr>
            <p:cNvPr id="5" name="流程图: 磁盘 142">
              <a:extLst>
                <a:ext uri="{FF2B5EF4-FFF2-40B4-BE49-F238E27FC236}">
                  <a16:creationId xmlns:a16="http://schemas.microsoft.com/office/drawing/2014/main" id="{4B18A700-8444-FAED-1E3F-50CBAF840399}"/>
                </a:ext>
              </a:extLst>
            </p:cNvPr>
            <p:cNvSpPr/>
            <p:nvPr/>
          </p:nvSpPr>
          <p:spPr>
            <a:xfrm>
              <a:off x="2226068" y="2552419"/>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6276A01-1FED-6E21-14CB-1E6F7D25AC10}"/>
                </a:ext>
              </a:extLst>
            </p:cNvPr>
            <p:cNvSpPr txBox="1"/>
            <p:nvPr/>
          </p:nvSpPr>
          <p:spPr>
            <a:xfrm>
              <a:off x="2192708" y="2658684"/>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7" name="文本框 6">
              <a:extLst>
                <a:ext uri="{FF2B5EF4-FFF2-40B4-BE49-F238E27FC236}">
                  <a16:creationId xmlns:a16="http://schemas.microsoft.com/office/drawing/2014/main" id="{B6291C33-1A78-1F1B-0AB5-98B2040D05F0}"/>
                </a:ext>
              </a:extLst>
            </p:cNvPr>
            <p:cNvSpPr txBox="1"/>
            <p:nvPr/>
          </p:nvSpPr>
          <p:spPr>
            <a:xfrm>
              <a:off x="2336190" y="924395"/>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8" name="箭头: 右 150">
              <a:extLst>
                <a:ext uri="{FF2B5EF4-FFF2-40B4-BE49-F238E27FC236}">
                  <a16:creationId xmlns:a16="http://schemas.microsoft.com/office/drawing/2014/main" id="{85704F97-2E36-DD0C-FD3E-DC209D42D7CC}"/>
                </a:ext>
              </a:extLst>
            </p:cNvPr>
            <p:cNvSpPr/>
            <p:nvPr/>
          </p:nvSpPr>
          <p:spPr>
            <a:xfrm rot="5400000">
              <a:off x="2619862" y="214829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a16="http://schemas.microsoft.com/office/drawing/2014/main" id="{D3D05ED7-FE9E-8E0B-AA73-2BE11776B922}"/>
              </a:ext>
            </a:extLst>
          </p:cNvPr>
          <p:cNvSpPr txBox="1"/>
          <p:nvPr/>
        </p:nvSpPr>
        <p:spPr>
          <a:xfrm>
            <a:off x="3348147" y="8116561"/>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2</a:t>
            </a:r>
            <a:r>
              <a:rPr lang="zh-CN" altLang="en-US" dirty="0">
                <a:latin typeface="SimSun" panose="02010600030101010101" pitchFamily="2" charset="-122"/>
                <a:ea typeface="SimSun" panose="02010600030101010101" pitchFamily="2" charset="-122"/>
              </a:rPr>
              <a:t> 基于条件去噪扩散概率模型的生成脑肿瘤图像研究流程图</a:t>
            </a:r>
          </a:p>
        </p:txBody>
      </p:sp>
      <p:sp>
        <p:nvSpPr>
          <p:cNvPr id="53" name="文本框 52">
            <a:extLst>
              <a:ext uri="{FF2B5EF4-FFF2-40B4-BE49-F238E27FC236}">
                <a16:creationId xmlns:a16="http://schemas.microsoft.com/office/drawing/2014/main" id="{98225EBA-892E-E815-290D-CC0216FF8321}"/>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10</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8064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355-1A74-A676-73B2-3F5BF7FA8A54}"/>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5DB26856-DA53-92AD-2DDC-7783B27B958E}"/>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1FB25F00-80C4-2A4F-95AF-9EA5540BC64B}"/>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E56E3415-E0CF-556E-7053-A17052AA0595}"/>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BB3A16D0-F21E-E015-223C-3A0D106CE38D}"/>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46A66FB9-5ECC-6ED4-939A-2E2B3EE5D86E}"/>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A5C93764-7470-2BB0-ED27-7CF7CB2A275C}"/>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294D1A96-FF21-A803-1843-8AFC93CFE7AA}"/>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4E179BAB-74D1-3F10-794A-81D540E601CF}"/>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4577FE9E-C584-0F64-06AA-83FA3A34E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47" name="文本框 46">
            <a:extLst>
              <a:ext uri="{FF2B5EF4-FFF2-40B4-BE49-F238E27FC236}">
                <a16:creationId xmlns:a16="http://schemas.microsoft.com/office/drawing/2014/main" id="{492E1E97-53E5-670C-7EC7-CEBBCDA1377E}"/>
              </a:ext>
            </a:extLst>
          </p:cNvPr>
          <p:cNvSpPr txBox="1"/>
          <p:nvPr/>
        </p:nvSpPr>
        <p:spPr>
          <a:xfrm>
            <a:off x="4445427" y="7645113"/>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3</a:t>
            </a:r>
            <a:r>
              <a:rPr lang="zh-CN" altLang="en-US" dirty="0">
                <a:latin typeface="SimSun" panose="02010600030101010101" pitchFamily="2" charset="-122"/>
                <a:ea typeface="SimSun" panose="02010600030101010101" pitchFamily="2" charset="-122"/>
              </a:rPr>
              <a:t> 基于条件去噪扩散概率模型的生成脑肿瘤图像</a:t>
            </a:r>
          </a:p>
        </p:txBody>
      </p:sp>
      <p:sp>
        <p:nvSpPr>
          <p:cNvPr id="53" name="文本框 52">
            <a:extLst>
              <a:ext uri="{FF2B5EF4-FFF2-40B4-BE49-F238E27FC236}">
                <a16:creationId xmlns:a16="http://schemas.microsoft.com/office/drawing/2014/main" id="{5B7EA923-D379-9C53-C502-FB638A2FF399}"/>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11</a:t>
            </a:r>
            <a:endParaRPr kumimoji="1" lang="zh-CN" altLang="en-US"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4CD6E751-30AB-0DE1-E593-47DEC3073EF9}"/>
              </a:ext>
            </a:extLst>
          </p:cNvPr>
          <p:cNvSpPr txBox="1"/>
          <p:nvPr/>
        </p:nvSpPr>
        <p:spPr>
          <a:xfrm>
            <a:off x="673051" y="1354425"/>
            <a:ext cx="7254240" cy="461665"/>
          </a:xfrm>
          <a:prstGeom prst="rect">
            <a:avLst/>
          </a:prstGeom>
          <a:noFill/>
        </p:spPr>
        <p:txBody>
          <a:bodyPr wrap="square">
            <a:spAutoFit/>
          </a:bodyPr>
          <a:lstStyle/>
          <a:p>
            <a:r>
              <a:rPr lang="zh-CN" altLang="en-US" sz="2400" b="1" dirty="0">
                <a:latin typeface="Times New Roman" panose="02020603050405020304" charset="0"/>
                <a:ea typeface="宋体" panose="02010600030101010101" pitchFamily="2" charset="-122"/>
                <a:cs typeface="Times New Roman" panose="02020603050405020304" charset="0"/>
              </a:rPr>
              <a:t>生成数据展示：</a:t>
            </a:r>
          </a:p>
        </p:txBody>
      </p:sp>
      <p:pic>
        <p:nvPicPr>
          <p:cNvPr id="2" name="图片 1">
            <a:extLst>
              <a:ext uri="{FF2B5EF4-FFF2-40B4-BE49-F238E27FC236}">
                <a16:creationId xmlns:a16="http://schemas.microsoft.com/office/drawing/2014/main" id="{C5380410-0C6F-FCDC-1E79-868D720E6F53}"/>
              </a:ext>
            </a:extLst>
          </p:cNvPr>
          <p:cNvPicPr>
            <a:picLocks noChangeAspect="1"/>
          </p:cNvPicPr>
          <p:nvPr/>
        </p:nvPicPr>
        <p:blipFill>
          <a:blip r:embed="rId4"/>
          <a:stretch>
            <a:fillRect/>
          </a:stretch>
        </p:blipFill>
        <p:spPr>
          <a:xfrm>
            <a:off x="1807566" y="1759323"/>
            <a:ext cx="10785080" cy="5758803"/>
          </a:xfrm>
          <a:prstGeom prst="rect">
            <a:avLst/>
          </a:prstGeom>
        </p:spPr>
      </p:pic>
    </p:spTree>
    <p:extLst>
      <p:ext uri="{BB962C8B-B14F-4D97-AF65-F5344CB8AC3E}">
        <p14:creationId xmlns:p14="http://schemas.microsoft.com/office/powerpoint/2010/main" val="22707218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p:cNvSpPr txBox="1"/>
          <p:nvPr/>
        </p:nvSpPr>
        <p:spPr>
          <a:xfrm>
            <a:off x="804757" y="1056637"/>
            <a:ext cx="10590664"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a:t>
            </a:r>
            <a:r>
              <a:rPr lang="zh-CN" altLang="en-US" sz="2800" b="1" dirty="0">
                <a:latin typeface="Times New Roman" panose="02020603050405020304" charset="0"/>
                <a:ea typeface="宋体" panose="02010600030101010101" pitchFamily="2" charset="-122"/>
                <a:cs typeface="Times New Roman" panose="02020603050405020304" charset="0"/>
                <a:sym typeface="+mn-ea"/>
              </a:rPr>
              <a:t>二</a:t>
            </a:r>
            <a:r>
              <a:rPr lang="zh-CN" altLang="zh-CN" sz="2800" b="1" dirty="0">
                <a:latin typeface="Times New Roman" panose="02020603050405020304" charset="0"/>
                <a:ea typeface="宋体" panose="02010600030101010101" pitchFamily="2" charset="-122"/>
                <a:cs typeface="Times New Roman" panose="02020603050405020304" charset="0"/>
                <a:sym typeface="+mn-ea"/>
              </a:rPr>
              <a:t>：</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基于双分支自适应注意力的脑肿瘤分类模型</a:t>
            </a:r>
          </a:p>
        </p:txBody>
      </p:sp>
      <p:sp>
        <p:nvSpPr>
          <p:cNvPr id="3" name="文本框 2">
            <a:extLst>
              <a:ext uri="{FF2B5EF4-FFF2-40B4-BE49-F238E27FC236}">
                <a16:creationId xmlns:a16="http://schemas.microsoft.com/office/drawing/2014/main" id="{68D03F1F-B800-5F9E-341C-B6AB73A337C7}"/>
              </a:ext>
            </a:extLst>
          </p:cNvPr>
          <p:cNvSpPr txBox="1"/>
          <p:nvPr/>
        </p:nvSpPr>
        <p:spPr>
          <a:xfrm>
            <a:off x="745799" y="2138232"/>
            <a:ext cx="13313101" cy="4457952"/>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图像各模态特异，脑肿瘤与正常脑组织在纹理上高度相似，且影像对比度较低，</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rPr>
              <a:t>单一模型难以精确提取图像特征</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明确模态特异性，考虑融合</a:t>
            </a:r>
            <a:r>
              <a:rPr lang="en-US" altLang="zh-CN" sz="2400" b="1" dirty="0">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latin typeface="Times New Roman" panose="02020603050405020304" charset="0"/>
                <a:ea typeface="宋体" panose="02010600030101010101" pitchFamily="2" charset="-122"/>
                <a:cs typeface="Times New Roman" panose="02020603050405020304" charset="0"/>
                <a:sym typeface="+mn-ea"/>
              </a:rPr>
              <a:t>和</a:t>
            </a:r>
            <a:r>
              <a:rPr lang="en-US" altLang="zh-CN" sz="2400" b="1" dirty="0">
                <a:latin typeface="Times New Roman" panose="02020603050405020304" charset="0"/>
                <a:ea typeface="宋体" panose="02010600030101010101" pitchFamily="2" charset="-122"/>
                <a:cs typeface="Times New Roman" panose="02020603050405020304" charset="0"/>
                <a:sym typeface="+mn-ea"/>
              </a:rPr>
              <a:t>Mask</a:t>
            </a:r>
            <a:r>
              <a:rPr lang="zh-CN" altLang="en-US" sz="2400" b="1" dirty="0">
                <a:latin typeface="Times New Roman" panose="02020603050405020304" charset="0"/>
                <a:ea typeface="宋体" panose="02010600030101010101" pitchFamily="2" charset="-122"/>
                <a:cs typeface="Times New Roman" panose="02020603050405020304" charset="0"/>
                <a:sym typeface="+mn-ea"/>
              </a:rPr>
              <a:t>图像特征，实现</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特征互补</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考虑融合通道注意力和空间注意力，使用残差式门控连接；</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整合双分支图像特征的信息，</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自动调整权重</a:t>
            </a:r>
            <a:r>
              <a:rPr lang="zh-CN" altLang="en-US" sz="2400" b="1" dirty="0">
                <a:latin typeface="Times New Roman" panose="02020603050405020304" charset="0"/>
                <a:ea typeface="宋体" panose="02010600030101010101" pitchFamily="2" charset="-122"/>
                <a:cs typeface="Times New Roman" panose="02020603050405020304" charset="0"/>
                <a:sym typeface="+mn-ea"/>
              </a:rPr>
              <a:t>，提高分类效果。</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7DA189D6-4F55-FDF9-C349-2646BC1B2F8B}"/>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14</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5863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2" name="文本框 1">
            <a:extLst>
              <a:ext uri="{FF2B5EF4-FFF2-40B4-BE49-F238E27FC236}">
                <a16:creationId xmlns:a16="http://schemas.microsoft.com/office/drawing/2014/main" id="{522612E7-EDF9-89DF-82A2-4860CE2A5F4F}"/>
              </a:ext>
            </a:extLst>
          </p:cNvPr>
          <p:cNvSpPr txBox="1"/>
          <p:nvPr/>
        </p:nvSpPr>
        <p:spPr>
          <a:xfrm>
            <a:off x="3807538" y="8202374"/>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5</a:t>
            </a:r>
            <a:r>
              <a:rPr lang="zh-CN" altLang="en-US" dirty="0">
                <a:latin typeface="SimSun" panose="02010600030101010101" pitchFamily="2" charset="-122"/>
                <a:ea typeface="SimSun" panose="02010600030101010101" pitchFamily="2" charset="-122"/>
              </a:rPr>
              <a:t> 基于双分支自适应注意力的脑肿瘤分类流程图</a:t>
            </a:r>
          </a:p>
        </p:txBody>
      </p:sp>
      <p:sp>
        <p:nvSpPr>
          <p:cNvPr id="4" name="文本框 3">
            <a:extLst>
              <a:ext uri="{FF2B5EF4-FFF2-40B4-BE49-F238E27FC236}">
                <a16:creationId xmlns:a16="http://schemas.microsoft.com/office/drawing/2014/main" id="{124496CB-7C0E-1019-AD4C-B6688EA37DF5}"/>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15</a:t>
            </a:r>
            <a:endParaRPr kumimoji="1"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51CD0C2-6B4F-DD1D-311E-5EEEB268D695}"/>
              </a:ext>
            </a:extLst>
          </p:cNvPr>
          <p:cNvPicPr>
            <a:picLocks noChangeAspect="1"/>
          </p:cNvPicPr>
          <p:nvPr/>
        </p:nvPicPr>
        <p:blipFill>
          <a:blip r:embed="rId4"/>
          <a:stretch>
            <a:fillRect/>
          </a:stretch>
        </p:blipFill>
        <p:spPr>
          <a:xfrm>
            <a:off x="1001277" y="1774175"/>
            <a:ext cx="11766698" cy="6234064"/>
          </a:xfrm>
          <a:prstGeom prst="rect">
            <a:avLst/>
          </a:prstGeom>
        </p:spPr>
      </p:pic>
    </p:spTree>
    <p:extLst>
      <p:ext uri="{BB962C8B-B14F-4D97-AF65-F5344CB8AC3E}">
        <p14:creationId xmlns:p14="http://schemas.microsoft.com/office/powerpoint/2010/main" val="20284632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0A37-52CB-DF9D-BFA4-C220C1593A45}"/>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2341F678-29FA-7633-FCBD-90294DA4C52A}"/>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B26A9DB2-6A40-BE92-7616-AFE73331F87D}"/>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B6F39D0B-B1C6-A251-23E6-20AD0DFC0627}"/>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C68DD27E-841A-81E4-466E-9B12B895D516}"/>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2F74CAB9-569F-6A7F-B2B6-AD5BB12B6D97}"/>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2AC10174-71F0-3A4A-52E4-EBAF5E427DD9}"/>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E4A33182-4F4C-91A3-4AEE-E771C44D5850}"/>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2B6CFCA7-0534-DBAD-0A0C-9BFA4DE43BA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D125A976-D21F-44A8-C013-E13610051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a:extLst>
              <a:ext uri="{FF2B5EF4-FFF2-40B4-BE49-F238E27FC236}">
                <a16:creationId xmlns:a16="http://schemas.microsoft.com/office/drawing/2014/main" id="{89698FCB-72E0-BD16-50B7-F499A3AC8BA9}"/>
              </a:ext>
            </a:extLst>
          </p:cNvPr>
          <p:cNvSpPr txBox="1"/>
          <p:nvPr/>
        </p:nvSpPr>
        <p:spPr>
          <a:xfrm>
            <a:off x="804757" y="1056637"/>
            <a:ext cx="10590664"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a:t>
            </a:r>
            <a:r>
              <a:rPr lang="zh-CN" altLang="en-US" sz="2800" b="1" dirty="0">
                <a:latin typeface="Times New Roman" panose="02020603050405020304" charset="0"/>
                <a:ea typeface="宋体" panose="02010600030101010101" pitchFamily="2" charset="-122"/>
                <a:cs typeface="Times New Roman" panose="02020603050405020304" charset="0"/>
                <a:sym typeface="+mn-ea"/>
              </a:rPr>
              <a:t>三</a:t>
            </a:r>
            <a:r>
              <a:rPr lang="zh-CN" altLang="zh-CN" sz="2800" b="1" dirty="0">
                <a:latin typeface="Times New Roman" panose="02020603050405020304" charset="0"/>
                <a:ea typeface="宋体" panose="02010600030101010101" pitchFamily="2" charset="-122"/>
                <a:cs typeface="Times New Roman" panose="02020603050405020304" charset="0"/>
                <a:sym typeface="+mn-ea"/>
              </a:rPr>
              <a:t>：</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基于多模态融合的脑肿瘤图像分类研究</a:t>
            </a:r>
          </a:p>
        </p:txBody>
      </p:sp>
      <p:sp>
        <p:nvSpPr>
          <p:cNvPr id="3" name="文本框 2">
            <a:extLst>
              <a:ext uri="{FF2B5EF4-FFF2-40B4-BE49-F238E27FC236}">
                <a16:creationId xmlns:a16="http://schemas.microsoft.com/office/drawing/2014/main" id="{3B09184C-3193-4C68-CD87-305079C6E4BA}"/>
              </a:ext>
            </a:extLst>
          </p:cNvPr>
          <p:cNvSpPr txBox="1"/>
          <p:nvPr/>
        </p:nvSpPr>
        <p:spPr>
          <a:xfrm>
            <a:off x="745799" y="2138232"/>
            <a:ext cx="13053143" cy="4454233"/>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单一</a:t>
            </a:r>
            <a:r>
              <a:rPr lang="e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图像模态数据难以精确分类</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影像学特征能够反映肿瘤的空间结构和形态学特征，生物标记物提供的分子信息有助于揭示肿瘤的生物学行为和分子机制，</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考虑融合两种特征</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探索预训练模型（</a:t>
            </a:r>
            <a:r>
              <a:rPr lang="en" altLang="zh-CN" sz="2400" b="1" dirty="0">
                <a:latin typeface="Times New Roman" panose="02020603050405020304" charset="0"/>
                <a:ea typeface="宋体" panose="02010600030101010101" pitchFamily="2" charset="-122"/>
                <a:cs typeface="Times New Roman" panose="02020603050405020304" charset="0"/>
                <a:sym typeface="+mn-ea"/>
              </a:rPr>
              <a:t>ImageNet</a:t>
            </a:r>
            <a:r>
              <a:rPr lang="zh-CN" altLang="en-US" sz="2400" b="1" dirty="0">
                <a:latin typeface="Times New Roman" panose="02020603050405020304" charset="0"/>
                <a:ea typeface="宋体" panose="02010600030101010101" pitchFamily="2" charset="-122"/>
                <a:cs typeface="Times New Roman" panose="02020603050405020304" charset="0"/>
                <a:sym typeface="+mn-ea"/>
              </a:rPr>
              <a:t>预训练模型与</a:t>
            </a:r>
            <a:r>
              <a:rPr lang="en" altLang="zh-CN" sz="2400" b="1" dirty="0">
                <a:latin typeface="Times New Roman" panose="02020603050405020304" charset="0"/>
                <a:ea typeface="宋体" panose="02010600030101010101" pitchFamily="2" charset="-122"/>
                <a:cs typeface="Times New Roman" panose="02020603050405020304" charset="0"/>
                <a:sym typeface="+mn-ea"/>
              </a:rPr>
              <a:t>DINOv2</a:t>
            </a:r>
            <a:r>
              <a:rPr lang="zh-CN" altLang="en-US" sz="2400" b="1" dirty="0">
                <a:latin typeface="Times New Roman" panose="02020603050405020304" charset="0"/>
                <a:ea typeface="宋体" panose="02010600030101010101" pitchFamily="2" charset="-122"/>
                <a:cs typeface="Times New Roman" panose="02020603050405020304" charset="0"/>
                <a:sym typeface="+mn-ea"/>
              </a:rPr>
              <a:t>自监督学习模型）在多模态融合任务中的</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迁移能力</a:t>
            </a:r>
            <a:r>
              <a:rPr lang="zh-CN" altLang="en-US" sz="2400" b="1" dirty="0">
                <a:latin typeface="Times New Roman" panose="02020603050405020304" charset="0"/>
                <a:ea typeface="宋体" panose="02010600030101010101" pitchFamily="2" charset="-122"/>
                <a:cs typeface="Times New Roman" panose="02020603050405020304" charset="0"/>
                <a:sym typeface="+mn-ea"/>
              </a:rPr>
              <a:t>，优化多模态分类模型的设计与应用效果；</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考虑知识蒸馏实现跨模态蒸馏，提高单一</a:t>
            </a:r>
            <a:r>
              <a:rPr lang="en-US" altLang="zh-CN" sz="2400" b="1" dirty="0">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latin typeface="Times New Roman" panose="02020603050405020304" charset="0"/>
                <a:ea typeface="宋体" panose="02010600030101010101" pitchFamily="2" charset="-122"/>
                <a:cs typeface="Times New Roman" panose="02020603050405020304" charset="0"/>
                <a:sym typeface="+mn-ea"/>
              </a:rPr>
              <a:t>图像分类的准确率。</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EA890B9F-1786-8CF9-A5E9-3CC66D3781EA}"/>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508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2"/>
          <p:cNvSpPr/>
          <p:nvPr/>
        </p:nvSpPr>
        <p:spPr>
          <a:xfrm>
            <a:off x="-241124" y="-370642"/>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5" name="圆角矩形 144"/>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 name="组合 3"/>
          <p:cNvGrpSpPr/>
          <p:nvPr/>
        </p:nvGrpSpPr>
        <p:grpSpPr>
          <a:xfrm>
            <a:off x="8986478" y="2894244"/>
            <a:ext cx="3601011" cy="3601011"/>
            <a:chOff x="819449" y="1312526"/>
            <a:chExt cx="2762676" cy="2762676"/>
          </a:xfrm>
        </p:grpSpPr>
        <p:grpSp>
          <p:nvGrpSpPr>
            <p:cNvPr id="138" name="组合 137"/>
            <p:cNvGrpSpPr/>
            <p:nvPr/>
          </p:nvGrpSpPr>
          <p:grpSpPr>
            <a:xfrm>
              <a:off x="819449" y="1312526"/>
              <a:ext cx="2762676" cy="2762676"/>
              <a:chOff x="3393106" y="2094168"/>
              <a:chExt cx="2664366" cy="2664366"/>
            </a:xfrm>
          </p:grpSpPr>
          <p:sp>
            <p:nvSpPr>
              <p:cNvPr id="140" name="椭圆 13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1" name="组合 140"/>
              <p:cNvGrpSpPr/>
              <p:nvPr/>
            </p:nvGrpSpPr>
            <p:grpSpPr>
              <a:xfrm>
                <a:off x="3655434" y="2332886"/>
                <a:ext cx="2167846" cy="2167846"/>
                <a:chOff x="3739822" y="2440887"/>
                <a:chExt cx="1970936" cy="1970936"/>
              </a:xfrm>
            </p:grpSpPr>
            <p:sp>
              <p:nvSpPr>
                <p:cNvPr id="142" name="圆角矩形 14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3" name="椭圆 142"/>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3" name="文本框 20"/>
            <p:cNvSpPr txBox="1">
              <a:spLocks noChangeArrowheads="1"/>
            </p:cNvSpPr>
            <p:nvPr/>
          </p:nvSpPr>
          <p:spPr bwMode="auto">
            <a:xfrm>
              <a:off x="1071711" y="2631278"/>
              <a:ext cx="2235995" cy="40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CONTENTS</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4" name="文本框 20"/>
            <p:cNvSpPr txBox="1">
              <a:spLocks noChangeArrowheads="1"/>
            </p:cNvSpPr>
            <p:nvPr/>
          </p:nvSpPr>
          <p:spPr bwMode="auto">
            <a:xfrm>
              <a:off x="1071711" y="2080116"/>
              <a:ext cx="2235995" cy="66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zh-CN" altLang="en-US" sz="5037"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目录</a:t>
              </a:r>
            </a:p>
          </p:txBody>
        </p:sp>
      </p:grpSp>
      <p:grpSp>
        <p:nvGrpSpPr>
          <p:cNvPr id="146" name="组合 145"/>
          <p:cNvGrpSpPr/>
          <p:nvPr/>
        </p:nvGrpSpPr>
        <p:grpSpPr>
          <a:xfrm>
            <a:off x="9371043" y="6940414"/>
            <a:ext cx="689949" cy="689949"/>
            <a:chOff x="3393106" y="2094168"/>
            <a:chExt cx="2664366" cy="2664366"/>
          </a:xfrm>
        </p:grpSpPr>
        <p:sp>
          <p:nvSpPr>
            <p:cNvPr id="147" name="椭圆 146"/>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8" name="组合 147"/>
            <p:cNvGrpSpPr/>
            <p:nvPr/>
          </p:nvGrpSpPr>
          <p:grpSpPr>
            <a:xfrm>
              <a:off x="3655434" y="2332886"/>
              <a:ext cx="2167846" cy="2167846"/>
              <a:chOff x="3739822" y="2440887"/>
              <a:chExt cx="1970936" cy="1970936"/>
            </a:xfrm>
          </p:grpSpPr>
          <p:sp>
            <p:nvSpPr>
              <p:cNvPr id="149" name="圆角矩形 1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0" name="椭圆 149"/>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1" name="组合 150"/>
          <p:cNvGrpSpPr/>
          <p:nvPr/>
        </p:nvGrpSpPr>
        <p:grpSpPr>
          <a:xfrm>
            <a:off x="7999522" y="3763521"/>
            <a:ext cx="299297" cy="299297"/>
            <a:chOff x="3393106" y="2094168"/>
            <a:chExt cx="2664366" cy="2664366"/>
          </a:xfrm>
        </p:grpSpPr>
        <p:sp>
          <p:nvSpPr>
            <p:cNvPr id="153" name="椭圆 152"/>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4" name="组合 153"/>
            <p:cNvGrpSpPr/>
            <p:nvPr/>
          </p:nvGrpSpPr>
          <p:grpSpPr>
            <a:xfrm>
              <a:off x="3655434" y="2332886"/>
              <a:ext cx="2167846" cy="2167846"/>
              <a:chOff x="3739822" y="2440887"/>
              <a:chExt cx="1970936" cy="1970936"/>
            </a:xfrm>
          </p:grpSpPr>
          <p:sp>
            <p:nvSpPr>
              <p:cNvPr id="156" name="圆角矩形 155"/>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8" name="椭圆 157"/>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60" name="组合 159"/>
          <p:cNvGrpSpPr/>
          <p:nvPr/>
        </p:nvGrpSpPr>
        <p:grpSpPr>
          <a:xfrm>
            <a:off x="8029999" y="6041214"/>
            <a:ext cx="485021" cy="485021"/>
            <a:chOff x="3393106" y="2094168"/>
            <a:chExt cx="2664366" cy="2664366"/>
          </a:xfrm>
        </p:grpSpPr>
        <p:sp>
          <p:nvSpPr>
            <p:cNvPr id="161" name="椭圆 16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2" name="组合 161"/>
            <p:cNvGrpSpPr/>
            <p:nvPr/>
          </p:nvGrpSpPr>
          <p:grpSpPr>
            <a:xfrm>
              <a:off x="3655434" y="2332886"/>
              <a:ext cx="2167846" cy="2167846"/>
              <a:chOff x="3739822" y="2440887"/>
              <a:chExt cx="1970936" cy="1970936"/>
            </a:xfrm>
          </p:grpSpPr>
          <p:sp>
            <p:nvSpPr>
              <p:cNvPr id="163" name="圆角矩形 16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4" name="椭圆 16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65" name="组合 164"/>
          <p:cNvGrpSpPr/>
          <p:nvPr/>
        </p:nvGrpSpPr>
        <p:grpSpPr>
          <a:xfrm>
            <a:off x="11398188" y="6194018"/>
            <a:ext cx="416570" cy="416570"/>
            <a:chOff x="3393106" y="2094168"/>
            <a:chExt cx="2664366" cy="2664366"/>
          </a:xfrm>
        </p:grpSpPr>
        <p:sp>
          <p:nvSpPr>
            <p:cNvPr id="166" name="椭圆 16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7" name="组合 166"/>
            <p:cNvGrpSpPr/>
            <p:nvPr/>
          </p:nvGrpSpPr>
          <p:grpSpPr>
            <a:xfrm>
              <a:off x="3655434" y="2332886"/>
              <a:ext cx="2167846" cy="2167846"/>
              <a:chOff x="3739822" y="2440887"/>
              <a:chExt cx="1970936" cy="1970936"/>
            </a:xfrm>
          </p:grpSpPr>
          <p:sp>
            <p:nvSpPr>
              <p:cNvPr id="168" name="圆角矩形 167"/>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9" name="椭圆 168"/>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70" name="组合 169"/>
          <p:cNvGrpSpPr/>
          <p:nvPr/>
        </p:nvGrpSpPr>
        <p:grpSpPr>
          <a:xfrm>
            <a:off x="9485570" y="2798671"/>
            <a:ext cx="858883" cy="858883"/>
            <a:chOff x="3393106" y="2094168"/>
            <a:chExt cx="2664366" cy="2664366"/>
          </a:xfrm>
        </p:grpSpPr>
        <p:sp>
          <p:nvSpPr>
            <p:cNvPr id="171" name="椭圆 17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2" name="组合 171"/>
            <p:cNvGrpSpPr/>
            <p:nvPr/>
          </p:nvGrpSpPr>
          <p:grpSpPr>
            <a:xfrm>
              <a:off x="3655434" y="2332886"/>
              <a:ext cx="2167846" cy="2167846"/>
              <a:chOff x="3739822" y="2440887"/>
              <a:chExt cx="1970936" cy="1970936"/>
            </a:xfrm>
          </p:grpSpPr>
          <p:sp>
            <p:nvSpPr>
              <p:cNvPr id="173" name="圆角矩形 17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4" name="椭圆 17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75" name="组合 174"/>
          <p:cNvGrpSpPr/>
          <p:nvPr/>
        </p:nvGrpSpPr>
        <p:grpSpPr>
          <a:xfrm>
            <a:off x="10603051" y="1800616"/>
            <a:ext cx="416570" cy="416570"/>
            <a:chOff x="3393106" y="2094168"/>
            <a:chExt cx="2664366" cy="2664366"/>
          </a:xfrm>
        </p:grpSpPr>
        <p:sp>
          <p:nvSpPr>
            <p:cNvPr id="176" name="椭圆 17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7" name="组合 176"/>
            <p:cNvGrpSpPr/>
            <p:nvPr/>
          </p:nvGrpSpPr>
          <p:grpSpPr>
            <a:xfrm>
              <a:off x="3655434" y="2332886"/>
              <a:ext cx="2167846" cy="2167846"/>
              <a:chOff x="3739822" y="2440887"/>
              <a:chExt cx="1970936" cy="1970936"/>
            </a:xfrm>
          </p:grpSpPr>
          <p:sp>
            <p:nvSpPr>
              <p:cNvPr id="178" name="圆角矩形 177"/>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9" name="椭圆 178"/>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80" name="组合 179"/>
          <p:cNvGrpSpPr/>
          <p:nvPr/>
        </p:nvGrpSpPr>
        <p:grpSpPr>
          <a:xfrm>
            <a:off x="11846315" y="2356422"/>
            <a:ext cx="292733" cy="292733"/>
            <a:chOff x="3393106" y="2094168"/>
            <a:chExt cx="2664366" cy="2664366"/>
          </a:xfrm>
        </p:grpSpPr>
        <p:sp>
          <p:nvSpPr>
            <p:cNvPr id="181" name="椭圆 18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2" name="组合 181"/>
            <p:cNvGrpSpPr/>
            <p:nvPr/>
          </p:nvGrpSpPr>
          <p:grpSpPr>
            <a:xfrm>
              <a:off x="3655434" y="2332886"/>
              <a:ext cx="2167846" cy="2167846"/>
              <a:chOff x="3739822" y="2440887"/>
              <a:chExt cx="1970936" cy="1970936"/>
            </a:xfrm>
          </p:grpSpPr>
          <p:sp>
            <p:nvSpPr>
              <p:cNvPr id="183" name="圆角矩形 18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4" name="椭圆 18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8" name="组合 7"/>
          <p:cNvGrpSpPr/>
          <p:nvPr/>
        </p:nvGrpSpPr>
        <p:grpSpPr>
          <a:xfrm>
            <a:off x="2359478" y="1732520"/>
            <a:ext cx="4843353" cy="888372"/>
            <a:chOff x="4591661" y="1285875"/>
            <a:chExt cx="3075484" cy="564108"/>
          </a:xfrm>
        </p:grpSpPr>
        <p:sp>
          <p:nvSpPr>
            <p:cNvPr id="186" name="圆角矩形 185"/>
            <p:cNvSpPr/>
            <p:nvPr/>
          </p:nvSpPr>
          <p:spPr>
            <a:xfrm rot="16200000">
              <a:off x="5847349" y="30187"/>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4653533" y="1323975"/>
              <a:ext cx="483262" cy="483262"/>
              <a:chOff x="4691557" y="1218042"/>
              <a:chExt cx="695128" cy="695128"/>
            </a:xfrm>
          </p:grpSpPr>
          <p:sp>
            <p:nvSpPr>
              <p:cNvPr id="187" name="椭圆 186"/>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8" name="组合 187"/>
              <p:cNvGrpSpPr/>
              <p:nvPr/>
            </p:nvGrpSpPr>
            <p:grpSpPr>
              <a:xfrm>
                <a:off x="4773826" y="1299033"/>
                <a:ext cx="537389" cy="531869"/>
                <a:chOff x="2853235" y="1783694"/>
                <a:chExt cx="971137" cy="961161"/>
              </a:xfrm>
            </p:grpSpPr>
            <p:sp>
              <p:nvSpPr>
                <p:cNvPr id="191" name="椭圆 190"/>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2" name="文本框 11"/>
                <p:cNvSpPr txBox="1"/>
                <p:nvPr/>
              </p:nvSpPr>
              <p:spPr>
                <a:xfrm>
                  <a:off x="2873961"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89" name="TextBox 7"/>
            <p:cNvSpPr>
              <a:spLocks noChangeArrowheads="1"/>
            </p:cNvSpPr>
            <p:nvPr/>
          </p:nvSpPr>
          <p:spPr bwMode="auto">
            <a:xfrm>
              <a:off x="5383716" y="1401723"/>
              <a:ext cx="193713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研究背景及意义</a:t>
              </a:r>
              <a:endParaRPr lang="zh-CN" altLang="en-US" sz="3307" b="1" dirty="0">
                <a:latin typeface="宋体" panose="02010600030101010101" pitchFamily="2" charset="-122"/>
                <a:ea typeface="宋体" panose="02010600030101010101" pitchFamily="2" charset="-122"/>
                <a:cs typeface="+mn-ea"/>
              </a:endParaRPr>
            </a:p>
          </p:txBody>
        </p:sp>
      </p:grpSp>
      <p:grpSp>
        <p:nvGrpSpPr>
          <p:cNvPr id="9" name="组合 8"/>
          <p:cNvGrpSpPr/>
          <p:nvPr/>
        </p:nvGrpSpPr>
        <p:grpSpPr>
          <a:xfrm>
            <a:off x="2359477" y="3319332"/>
            <a:ext cx="4843353" cy="888372"/>
            <a:chOff x="4739429" y="1774959"/>
            <a:chExt cx="3075484" cy="564108"/>
          </a:xfrm>
        </p:grpSpPr>
        <p:sp>
          <p:nvSpPr>
            <p:cNvPr id="253" name="圆角矩形 252"/>
            <p:cNvSpPr/>
            <p:nvPr/>
          </p:nvSpPr>
          <p:spPr>
            <a:xfrm rot="16200000">
              <a:off x="5995117" y="519271"/>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54" name="组合 253"/>
            <p:cNvGrpSpPr/>
            <p:nvPr/>
          </p:nvGrpSpPr>
          <p:grpSpPr>
            <a:xfrm>
              <a:off x="7262192" y="1813059"/>
              <a:ext cx="483262" cy="483262"/>
              <a:chOff x="4691557" y="1218042"/>
              <a:chExt cx="695128" cy="695128"/>
            </a:xfrm>
          </p:grpSpPr>
          <p:sp>
            <p:nvSpPr>
              <p:cNvPr id="256" name="椭圆 255"/>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57" name="组合 256"/>
              <p:cNvGrpSpPr/>
              <p:nvPr/>
            </p:nvGrpSpPr>
            <p:grpSpPr>
              <a:xfrm>
                <a:off x="4773828" y="1299033"/>
                <a:ext cx="537388" cy="531869"/>
                <a:chOff x="2853235" y="1783694"/>
                <a:chExt cx="971134" cy="961161"/>
              </a:xfrm>
            </p:grpSpPr>
            <p:sp>
              <p:nvSpPr>
                <p:cNvPr id="258" name="椭圆 257"/>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59" name="文本框 11"/>
                <p:cNvSpPr txBox="1"/>
                <p:nvPr/>
              </p:nvSpPr>
              <p:spPr>
                <a:xfrm>
                  <a:off x="2873958"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55" name="TextBox 7"/>
            <p:cNvSpPr>
              <a:spLocks noChangeArrowheads="1"/>
            </p:cNvSpPr>
            <p:nvPr/>
          </p:nvSpPr>
          <p:spPr bwMode="auto">
            <a:xfrm>
              <a:off x="5040971" y="1890807"/>
              <a:ext cx="206485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研究现状</a:t>
              </a:r>
              <a:endParaRPr lang="zh-CN" altLang="en-US" sz="3307" b="1" dirty="0">
                <a:latin typeface="微软雅黑" panose="020B0503020204020204" charset="-122"/>
                <a:ea typeface="微软雅黑" panose="020B0503020204020204" charset="-122"/>
              </a:endParaRPr>
            </a:p>
          </p:txBody>
        </p:sp>
      </p:grpSp>
      <p:grpSp>
        <p:nvGrpSpPr>
          <p:cNvPr id="260" name="组合 259"/>
          <p:cNvGrpSpPr/>
          <p:nvPr/>
        </p:nvGrpSpPr>
        <p:grpSpPr>
          <a:xfrm>
            <a:off x="2334645" y="4905975"/>
            <a:ext cx="4843353" cy="888372"/>
            <a:chOff x="4591661" y="1285875"/>
            <a:chExt cx="3075484" cy="564108"/>
          </a:xfrm>
        </p:grpSpPr>
        <p:sp>
          <p:nvSpPr>
            <p:cNvPr id="261" name="圆角矩形 260"/>
            <p:cNvSpPr/>
            <p:nvPr/>
          </p:nvSpPr>
          <p:spPr>
            <a:xfrm rot="16200000">
              <a:off x="5847349" y="30187"/>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2" name="组合 261"/>
            <p:cNvGrpSpPr/>
            <p:nvPr/>
          </p:nvGrpSpPr>
          <p:grpSpPr>
            <a:xfrm>
              <a:off x="4653533" y="1323975"/>
              <a:ext cx="483262" cy="483262"/>
              <a:chOff x="4691557" y="1218042"/>
              <a:chExt cx="695128" cy="695128"/>
            </a:xfrm>
          </p:grpSpPr>
          <p:sp>
            <p:nvSpPr>
              <p:cNvPr id="264" name="椭圆 263"/>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5" name="组合 264"/>
              <p:cNvGrpSpPr/>
              <p:nvPr/>
            </p:nvGrpSpPr>
            <p:grpSpPr>
              <a:xfrm>
                <a:off x="4773825" y="1299033"/>
                <a:ext cx="537389" cy="531869"/>
                <a:chOff x="2853235" y="1783694"/>
                <a:chExt cx="971137" cy="961161"/>
              </a:xfrm>
            </p:grpSpPr>
            <p:sp>
              <p:nvSpPr>
                <p:cNvPr id="266" name="椭圆 265"/>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7" name="文本框 11"/>
                <p:cNvSpPr txBox="1"/>
                <p:nvPr/>
              </p:nvSpPr>
              <p:spPr>
                <a:xfrm>
                  <a:off x="2873959" y="1783694"/>
                  <a:ext cx="950413"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63" name="TextBox 7"/>
            <p:cNvSpPr>
              <a:spLocks noChangeArrowheads="1"/>
            </p:cNvSpPr>
            <p:nvPr/>
          </p:nvSpPr>
          <p:spPr bwMode="auto">
            <a:xfrm>
              <a:off x="5383716" y="1401723"/>
              <a:ext cx="1925995"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研究内容及思路</a:t>
              </a:r>
              <a:endParaRPr lang="zh-CN" altLang="en-US" sz="3307" b="1" dirty="0">
                <a:latin typeface="微软雅黑" panose="020B0503020204020204" charset="-122"/>
                <a:ea typeface="微软雅黑" panose="020B0503020204020204" charset="-122"/>
              </a:endParaRPr>
            </a:p>
          </p:txBody>
        </p:sp>
      </p:grpSp>
      <p:grpSp>
        <p:nvGrpSpPr>
          <p:cNvPr id="268" name="组合 267"/>
          <p:cNvGrpSpPr/>
          <p:nvPr/>
        </p:nvGrpSpPr>
        <p:grpSpPr>
          <a:xfrm>
            <a:off x="2359478" y="6511927"/>
            <a:ext cx="4843353" cy="888372"/>
            <a:chOff x="4739429" y="1774959"/>
            <a:chExt cx="3075484" cy="564108"/>
          </a:xfrm>
        </p:grpSpPr>
        <p:sp>
          <p:nvSpPr>
            <p:cNvPr id="269" name="圆角矩形 268"/>
            <p:cNvSpPr/>
            <p:nvPr/>
          </p:nvSpPr>
          <p:spPr>
            <a:xfrm rot="16200000">
              <a:off x="5995117" y="519271"/>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70" name="组合 269"/>
            <p:cNvGrpSpPr/>
            <p:nvPr/>
          </p:nvGrpSpPr>
          <p:grpSpPr>
            <a:xfrm>
              <a:off x="7262192" y="1813059"/>
              <a:ext cx="483262" cy="483262"/>
              <a:chOff x="4691557" y="1218042"/>
              <a:chExt cx="695128" cy="695128"/>
            </a:xfrm>
          </p:grpSpPr>
          <p:sp>
            <p:nvSpPr>
              <p:cNvPr id="272" name="椭圆 271"/>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73" name="组合 272"/>
              <p:cNvGrpSpPr/>
              <p:nvPr/>
            </p:nvGrpSpPr>
            <p:grpSpPr>
              <a:xfrm>
                <a:off x="4773826" y="1299033"/>
                <a:ext cx="537389" cy="531869"/>
                <a:chOff x="2853235" y="1783694"/>
                <a:chExt cx="971137" cy="961161"/>
              </a:xfrm>
            </p:grpSpPr>
            <p:sp>
              <p:nvSpPr>
                <p:cNvPr id="274" name="椭圆 273"/>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75" name="文本框 11"/>
                <p:cNvSpPr txBox="1"/>
                <p:nvPr/>
              </p:nvSpPr>
              <p:spPr>
                <a:xfrm>
                  <a:off x="2873961"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04</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71" name="TextBox 7"/>
            <p:cNvSpPr>
              <a:spLocks noChangeArrowheads="1"/>
            </p:cNvSpPr>
            <p:nvPr/>
          </p:nvSpPr>
          <p:spPr bwMode="auto">
            <a:xfrm>
              <a:off x="5040971" y="1890807"/>
              <a:ext cx="206485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研究计划</a:t>
              </a:r>
              <a:endParaRPr lang="zh-CN" altLang="en-US" sz="3307" b="1" dirty="0">
                <a:latin typeface="微软雅黑" panose="020B0503020204020204" charset="-122"/>
                <a:ea typeface="微软雅黑" panose="020B0503020204020204" charset="-122"/>
              </a:endParaRPr>
            </a:p>
          </p:txBody>
        </p:sp>
      </p:grpSp>
      <p:sp>
        <p:nvSpPr>
          <p:cNvPr id="287" name="椭圆 286"/>
          <p:cNvSpPr/>
          <p:nvPr/>
        </p:nvSpPr>
        <p:spPr>
          <a:xfrm>
            <a:off x="13229501" y="-730931"/>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8" name="椭圆 287"/>
          <p:cNvSpPr/>
          <p:nvPr/>
        </p:nvSpPr>
        <p:spPr>
          <a:xfrm>
            <a:off x="13529045" y="7815541"/>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9" name="椭圆 288"/>
          <p:cNvSpPr/>
          <p:nvPr/>
        </p:nvSpPr>
        <p:spPr>
          <a:xfrm>
            <a:off x="13027404" y="8905818"/>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36329-89D8-EE77-9139-4036BB9E3325}"/>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E065879C-5FFC-56DB-52F2-B9A9D21A039E}"/>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3C60A3EB-C439-270B-57F7-5D06B0019AF8}"/>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3E70DF0B-B040-B3F8-B25F-16A79744DB0D}"/>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8EAB75D7-65BD-8F28-D8F6-0D8A6736A09B}"/>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A0E88EEA-FB46-4208-72C8-C715D1A59452}"/>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C50661B2-2D0E-E372-5B0C-EE2DF4E54693}"/>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439576AB-1E35-3D83-6F22-9EBE6A7B11FA}"/>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B3F4BBA4-791F-A48E-0C40-23715E060C86}"/>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CFC44D75-815D-FE43-D5D2-685FEBC61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2" name="文本框 1">
            <a:extLst>
              <a:ext uri="{FF2B5EF4-FFF2-40B4-BE49-F238E27FC236}">
                <a16:creationId xmlns:a16="http://schemas.microsoft.com/office/drawing/2014/main" id="{945CDACB-C9A5-3E8B-9EFA-9878AF632387}"/>
              </a:ext>
            </a:extLst>
          </p:cNvPr>
          <p:cNvSpPr txBox="1"/>
          <p:nvPr/>
        </p:nvSpPr>
        <p:spPr>
          <a:xfrm>
            <a:off x="3604561" y="8015321"/>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4</a:t>
            </a:r>
            <a:r>
              <a:rPr lang="zh-CN" altLang="en-US" dirty="0">
                <a:latin typeface="SimSun" panose="02010600030101010101" pitchFamily="2" charset="-122"/>
                <a:ea typeface="SimSun" panose="02010600030101010101" pitchFamily="2" charset="-122"/>
              </a:rPr>
              <a:t> 基于生物信息多模态融合的脑肿瘤图像分类研究流程图</a:t>
            </a:r>
          </a:p>
        </p:txBody>
      </p:sp>
      <p:sp>
        <p:nvSpPr>
          <p:cNvPr id="3" name="文本框 2">
            <a:extLst>
              <a:ext uri="{FF2B5EF4-FFF2-40B4-BE49-F238E27FC236}">
                <a16:creationId xmlns:a16="http://schemas.microsoft.com/office/drawing/2014/main" id="{82B3BB0D-8E9B-C672-8BC0-220CB9445EA9}"/>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13</a:t>
            </a:r>
            <a:endParaRPr kumimoji="1" lang="zh-CN" altLang="en-US" dirty="0">
              <a:latin typeface="Times New Roman" panose="02020603050405020304" pitchFamily="18" charset="0"/>
              <a:cs typeface="Times New Roman" panose="02020603050405020304" pitchFamily="18" charset="0"/>
            </a:endParaRPr>
          </a:p>
        </p:txBody>
      </p:sp>
      <p:sp>
        <p:nvSpPr>
          <p:cNvPr id="4" name="矩形: 圆角 100">
            <a:extLst>
              <a:ext uri="{FF2B5EF4-FFF2-40B4-BE49-F238E27FC236}">
                <a16:creationId xmlns:a16="http://schemas.microsoft.com/office/drawing/2014/main" id="{D0D863C9-1A0D-7631-FB30-8B07C7A4C5E4}"/>
              </a:ext>
            </a:extLst>
          </p:cNvPr>
          <p:cNvSpPr/>
          <p:nvPr/>
        </p:nvSpPr>
        <p:spPr>
          <a:xfrm>
            <a:off x="1571337" y="1388390"/>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14">
            <a:extLst>
              <a:ext uri="{FF2B5EF4-FFF2-40B4-BE49-F238E27FC236}">
                <a16:creationId xmlns:a16="http://schemas.microsoft.com/office/drawing/2014/main" id="{E5F92145-6644-8D4D-8197-BAF560DDF496}"/>
              </a:ext>
            </a:extLst>
          </p:cNvPr>
          <p:cNvSpPr/>
          <p:nvPr/>
        </p:nvSpPr>
        <p:spPr>
          <a:xfrm>
            <a:off x="1741517" y="1472209"/>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7F85F39-3BCC-CC45-11B5-017E5CBC41AE}"/>
              </a:ext>
            </a:extLst>
          </p:cNvPr>
          <p:cNvPicPr>
            <a:picLocks noChangeAspect="1"/>
          </p:cNvPicPr>
          <p:nvPr/>
        </p:nvPicPr>
        <p:blipFill>
          <a:blip r:embed="rId4"/>
          <a:stretch>
            <a:fillRect/>
          </a:stretch>
        </p:blipFill>
        <p:spPr>
          <a:xfrm>
            <a:off x="2025461" y="3645138"/>
            <a:ext cx="696405" cy="516733"/>
          </a:xfrm>
          <a:prstGeom prst="rect">
            <a:avLst/>
          </a:prstGeom>
        </p:spPr>
      </p:pic>
      <p:sp>
        <p:nvSpPr>
          <p:cNvPr id="7" name="文本框 6">
            <a:extLst>
              <a:ext uri="{FF2B5EF4-FFF2-40B4-BE49-F238E27FC236}">
                <a16:creationId xmlns:a16="http://schemas.microsoft.com/office/drawing/2014/main" id="{5E57EB61-1BA5-AACF-FF0C-10CA0E13345C}"/>
              </a:ext>
            </a:extLst>
          </p:cNvPr>
          <p:cNvSpPr txBox="1"/>
          <p:nvPr/>
        </p:nvSpPr>
        <p:spPr>
          <a:xfrm>
            <a:off x="1926077" y="4161871"/>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8" name="图片 7">
            <a:extLst>
              <a:ext uri="{FF2B5EF4-FFF2-40B4-BE49-F238E27FC236}">
                <a16:creationId xmlns:a16="http://schemas.microsoft.com/office/drawing/2014/main" id="{DA11E95A-1AAC-98C4-A5B0-4CEE779BE8F4}"/>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987566" y="1886686"/>
            <a:ext cx="766341" cy="706654"/>
          </a:xfrm>
          <a:prstGeom prst="rect">
            <a:avLst/>
          </a:prstGeom>
        </p:spPr>
      </p:pic>
      <p:sp>
        <p:nvSpPr>
          <p:cNvPr id="9" name="箭头: 右 4">
            <a:extLst>
              <a:ext uri="{FF2B5EF4-FFF2-40B4-BE49-F238E27FC236}">
                <a16:creationId xmlns:a16="http://schemas.microsoft.com/office/drawing/2014/main" id="{8611C6DC-78D8-CCAB-52D1-55A5902AD0C6}"/>
              </a:ext>
            </a:extLst>
          </p:cNvPr>
          <p:cNvSpPr/>
          <p:nvPr/>
        </p:nvSpPr>
        <p:spPr>
          <a:xfrm rot="5400000" flipV="1">
            <a:off x="1947494" y="3012900"/>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08AFC13-81F9-084E-8520-CD312E2DF407}"/>
              </a:ext>
            </a:extLst>
          </p:cNvPr>
          <p:cNvSpPr txBox="1"/>
          <p:nvPr/>
        </p:nvSpPr>
        <p:spPr>
          <a:xfrm>
            <a:off x="2381025" y="2774120"/>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11" name="箭头: 右 6">
            <a:extLst>
              <a:ext uri="{FF2B5EF4-FFF2-40B4-BE49-F238E27FC236}">
                <a16:creationId xmlns:a16="http://schemas.microsoft.com/office/drawing/2014/main" id="{B8569A34-1B8E-D0BB-DFC5-0DD061DB16C3}"/>
              </a:ext>
            </a:extLst>
          </p:cNvPr>
          <p:cNvSpPr/>
          <p:nvPr/>
        </p:nvSpPr>
        <p:spPr>
          <a:xfrm>
            <a:off x="2894070" y="305031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DB4D19B-A30C-E071-841E-ED4B2A692546}"/>
              </a:ext>
            </a:extLst>
          </p:cNvPr>
          <p:cNvPicPr>
            <a:picLocks noChangeAspect="1"/>
          </p:cNvPicPr>
          <p:nvPr/>
        </p:nvPicPr>
        <p:blipFill>
          <a:blip r:embed="rId6"/>
          <a:stretch>
            <a:fillRect/>
          </a:stretch>
        </p:blipFill>
        <p:spPr>
          <a:xfrm>
            <a:off x="3305585" y="1592858"/>
            <a:ext cx="2191702" cy="3273836"/>
          </a:xfrm>
          <a:prstGeom prst="rect">
            <a:avLst/>
          </a:prstGeom>
        </p:spPr>
      </p:pic>
      <p:sp>
        <p:nvSpPr>
          <p:cNvPr id="13" name="箭头: 右 8">
            <a:extLst>
              <a:ext uri="{FF2B5EF4-FFF2-40B4-BE49-F238E27FC236}">
                <a16:creationId xmlns:a16="http://schemas.microsoft.com/office/drawing/2014/main" id="{3EAB13D5-B169-E6DB-AE95-0E51461583EF}"/>
              </a:ext>
            </a:extLst>
          </p:cNvPr>
          <p:cNvSpPr/>
          <p:nvPr/>
        </p:nvSpPr>
        <p:spPr>
          <a:xfrm>
            <a:off x="5641326" y="305031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EF73D3E3-CCB0-4198-D8FB-FBBAAED0E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5564" y="2260468"/>
            <a:ext cx="474972" cy="474972"/>
          </a:xfrm>
          <a:prstGeom prst="rect">
            <a:avLst/>
          </a:prstGeom>
        </p:spPr>
      </p:pic>
      <p:pic>
        <p:nvPicPr>
          <p:cNvPr id="15" name="图片 14">
            <a:extLst>
              <a:ext uri="{FF2B5EF4-FFF2-40B4-BE49-F238E27FC236}">
                <a16:creationId xmlns:a16="http://schemas.microsoft.com/office/drawing/2014/main" id="{BB96F3AB-129B-4F80-4C7B-B222A41F7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347" y="3466606"/>
            <a:ext cx="474015" cy="474015"/>
          </a:xfrm>
          <a:prstGeom prst="rect">
            <a:avLst/>
          </a:prstGeom>
        </p:spPr>
      </p:pic>
      <p:sp>
        <p:nvSpPr>
          <p:cNvPr id="16" name="文本框 15">
            <a:extLst>
              <a:ext uri="{FF2B5EF4-FFF2-40B4-BE49-F238E27FC236}">
                <a16:creationId xmlns:a16="http://schemas.microsoft.com/office/drawing/2014/main" id="{D675A8CE-17CC-3090-FF4B-110A946D859C}"/>
              </a:ext>
            </a:extLst>
          </p:cNvPr>
          <p:cNvSpPr txBox="1"/>
          <p:nvPr/>
        </p:nvSpPr>
        <p:spPr>
          <a:xfrm>
            <a:off x="5931183" y="2732732"/>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7" name="文本框 16">
            <a:extLst>
              <a:ext uri="{FF2B5EF4-FFF2-40B4-BE49-F238E27FC236}">
                <a16:creationId xmlns:a16="http://schemas.microsoft.com/office/drawing/2014/main" id="{4EC8B9ED-505C-5A39-A070-6FCAE9314464}"/>
              </a:ext>
            </a:extLst>
          </p:cNvPr>
          <p:cNvSpPr txBox="1"/>
          <p:nvPr/>
        </p:nvSpPr>
        <p:spPr>
          <a:xfrm>
            <a:off x="5815206" y="3880708"/>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8" name="组合 17">
            <a:extLst>
              <a:ext uri="{FF2B5EF4-FFF2-40B4-BE49-F238E27FC236}">
                <a16:creationId xmlns:a16="http://schemas.microsoft.com/office/drawing/2014/main" id="{88F68E43-0575-9D86-A083-31883A69B540}"/>
              </a:ext>
            </a:extLst>
          </p:cNvPr>
          <p:cNvGrpSpPr/>
          <p:nvPr/>
        </p:nvGrpSpPr>
        <p:grpSpPr>
          <a:xfrm>
            <a:off x="8858984" y="1802644"/>
            <a:ext cx="3269458" cy="2559041"/>
            <a:chOff x="7561967" y="673335"/>
            <a:chExt cx="3269458" cy="2559041"/>
          </a:xfrm>
        </p:grpSpPr>
        <p:sp>
          <p:nvSpPr>
            <p:cNvPr id="19" name="矩形: 圆角 16">
              <a:extLst>
                <a:ext uri="{FF2B5EF4-FFF2-40B4-BE49-F238E27FC236}">
                  <a16:creationId xmlns:a16="http://schemas.microsoft.com/office/drawing/2014/main" id="{24F4C15E-526E-8083-D664-9A86BC4FCE56}"/>
                </a:ext>
              </a:extLst>
            </p:cNvPr>
            <p:cNvSpPr/>
            <p:nvPr/>
          </p:nvSpPr>
          <p:spPr>
            <a:xfrm>
              <a:off x="7561967" y="673335"/>
              <a:ext cx="3269458" cy="2559041"/>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27CA0C30-A6BF-1F09-1B3C-322E71E84C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21" name="文本框 20">
              <a:extLst>
                <a:ext uri="{FF2B5EF4-FFF2-40B4-BE49-F238E27FC236}">
                  <a16:creationId xmlns:a16="http://schemas.microsoft.com/office/drawing/2014/main" id="{FA175D73-1A9E-B16A-A0AF-1E98C8FFE103}"/>
                </a:ext>
              </a:extLst>
            </p:cNvPr>
            <p:cNvSpPr txBox="1"/>
            <p:nvPr/>
          </p:nvSpPr>
          <p:spPr>
            <a:xfrm>
              <a:off x="7576572" y="2127803"/>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生物标记物</a:t>
              </a:r>
            </a:p>
          </p:txBody>
        </p:sp>
      </p:grpSp>
      <p:sp>
        <p:nvSpPr>
          <p:cNvPr id="22" name="箭头: 右 23">
            <a:extLst>
              <a:ext uri="{FF2B5EF4-FFF2-40B4-BE49-F238E27FC236}">
                <a16:creationId xmlns:a16="http://schemas.microsoft.com/office/drawing/2014/main" id="{D8D9097B-E09A-FFC9-32CA-99B7B4A55437}"/>
              </a:ext>
            </a:extLst>
          </p:cNvPr>
          <p:cNvSpPr/>
          <p:nvPr/>
        </p:nvSpPr>
        <p:spPr>
          <a:xfrm>
            <a:off x="9751820" y="293549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23" name="直接连接符 61">
            <a:extLst>
              <a:ext uri="{FF2B5EF4-FFF2-40B4-BE49-F238E27FC236}">
                <a16:creationId xmlns:a16="http://schemas.microsoft.com/office/drawing/2014/main" id="{EE1ECE61-A6B8-2080-754D-3D2CF4290517}"/>
              </a:ext>
            </a:extLst>
          </p:cNvPr>
          <p:cNvCxnSpPr>
            <a:cxnSpLocks/>
          </p:cNvCxnSpPr>
          <p:nvPr/>
        </p:nvCxnSpPr>
        <p:spPr>
          <a:xfrm>
            <a:off x="10250863" y="2173519"/>
            <a:ext cx="420948" cy="516559"/>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64">
            <a:extLst>
              <a:ext uri="{FF2B5EF4-FFF2-40B4-BE49-F238E27FC236}">
                <a16:creationId xmlns:a16="http://schemas.microsoft.com/office/drawing/2014/main" id="{6CD8462B-4095-9F61-5220-7D8C339C9033}"/>
              </a:ext>
            </a:extLst>
          </p:cNvPr>
          <p:cNvCxnSpPr>
            <a:cxnSpLocks/>
          </p:cNvCxnSpPr>
          <p:nvPr/>
        </p:nvCxnSpPr>
        <p:spPr>
          <a:xfrm flipV="1">
            <a:off x="10299844" y="3178400"/>
            <a:ext cx="371967" cy="557512"/>
          </a:xfrm>
          <a:prstGeom prst="line">
            <a:avLst/>
          </a:prstGeom>
          <a:ln w="19050"/>
        </p:spPr>
        <p:style>
          <a:lnRef idx="1">
            <a:schemeClr val="dk1"/>
          </a:lnRef>
          <a:fillRef idx="0">
            <a:schemeClr val="dk1"/>
          </a:fillRef>
          <a:effectRef idx="0">
            <a:schemeClr val="dk1"/>
          </a:effectRef>
          <a:fontRef idx="minor">
            <a:schemeClr val="tx1"/>
          </a:fontRef>
        </p:style>
      </p:cxnSp>
      <p:sp>
        <p:nvSpPr>
          <p:cNvPr id="25" name="Google Shape;9816;p136">
            <a:extLst>
              <a:ext uri="{FF2B5EF4-FFF2-40B4-BE49-F238E27FC236}">
                <a16:creationId xmlns:a16="http://schemas.microsoft.com/office/drawing/2014/main" id="{B708551B-D748-1AE9-F3D5-E04CDC923A36}"/>
              </a:ext>
            </a:extLst>
          </p:cNvPr>
          <p:cNvSpPr/>
          <p:nvPr/>
        </p:nvSpPr>
        <p:spPr>
          <a:xfrm>
            <a:off x="10051075" y="2097447"/>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16;p136">
            <a:extLst>
              <a:ext uri="{FF2B5EF4-FFF2-40B4-BE49-F238E27FC236}">
                <a16:creationId xmlns:a16="http://schemas.microsoft.com/office/drawing/2014/main" id="{494C29EC-843D-1AEB-07C7-B3C358E7E764}"/>
              </a:ext>
            </a:extLst>
          </p:cNvPr>
          <p:cNvSpPr/>
          <p:nvPr/>
        </p:nvSpPr>
        <p:spPr>
          <a:xfrm>
            <a:off x="10663959" y="2424068"/>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箭头: 右 70">
            <a:extLst>
              <a:ext uri="{FF2B5EF4-FFF2-40B4-BE49-F238E27FC236}">
                <a16:creationId xmlns:a16="http://schemas.microsoft.com/office/drawing/2014/main" id="{CED988FB-2A6D-3B77-F0E8-C166A28B676F}"/>
              </a:ext>
            </a:extLst>
          </p:cNvPr>
          <p:cNvSpPr/>
          <p:nvPr/>
        </p:nvSpPr>
        <p:spPr>
          <a:xfrm>
            <a:off x="11104895" y="29588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0CA5294-A3D4-6F49-2C52-BB9F66A9E55E}"/>
              </a:ext>
            </a:extLst>
          </p:cNvPr>
          <p:cNvSpPr txBox="1"/>
          <p:nvPr/>
        </p:nvSpPr>
        <p:spPr>
          <a:xfrm>
            <a:off x="10203465" y="3825684"/>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自编码器</a:t>
            </a:r>
          </a:p>
        </p:txBody>
      </p:sp>
      <p:pic>
        <p:nvPicPr>
          <p:cNvPr id="29" name="图片 28">
            <a:extLst>
              <a:ext uri="{FF2B5EF4-FFF2-40B4-BE49-F238E27FC236}">
                <a16:creationId xmlns:a16="http://schemas.microsoft.com/office/drawing/2014/main" id="{BCA54AAF-FC96-4428-1456-272B75A6C7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15558" y="2587198"/>
            <a:ext cx="419100" cy="419100"/>
          </a:xfrm>
          <a:prstGeom prst="rect">
            <a:avLst/>
          </a:prstGeom>
        </p:spPr>
      </p:pic>
      <p:sp>
        <p:nvSpPr>
          <p:cNvPr id="30" name="文本框 29">
            <a:extLst>
              <a:ext uri="{FF2B5EF4-FFF2-40B4-BE49-F238E27FC236}">
                <a16:creationId xmlns:a16="http://schemas.microsoft.com/office/drawing/2014/main" id="{A3261ECD-55A4-2A9B-A93A-62D7B28A1CF0}"/>
              </a:ext>
            </a:extLst>
          </p:cNvPr>
          <p:cNvSpPr txBox="1"/>
          <p:nvPr/>
        </p:nvSpPr>
        <p:spPr>
          <a:xfrm>
            <a:off x="11403768" y="3032306"/>
            <a:ext cx="78785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编码特征</a:t>
            </a:r>
          </a:p>
        </p:txBody>
      </p:sp>
      <p:sp>
        <p:nvSpPr>
          <p:cNvPr id="31" name="矩形: 圆角 75">
            <a:extLst>
              <a:ext uri="{FF2B5EF4-FFF2-40B4-BE49-F238E27FC236}">
                <a16:creationId xmlns:a16="http://schemas.microsoft.com/office/drawing/2014/main" id="{B3B8925B-C4BE-D2B0-9522-7D2432CA99E0}"/>
              </a:ext>
            </a:extLst>
          </p:cNvPr>
          <p:cNvSpPr/>
          <p:nvPr/>
        </p:nvSpPr>
        <p:spPr>
          <a:xfrm>
            <a:off x="7496115" y="2257561"/>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A054E28-D46E-B4C5-5CBE-F21A09F102EF}"/>
              </a:ext>
            </a:extLst>
          </p:cNvPr>
          <p:cNvSpPr txBox="1"/>
          <p:nvPr/>
        </p:nvSpPr>
        <p:spPr>
          <a:xfrm>
            <a:off x="7501129" y="3022440"/>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33" name="箭头: 右 81">
            <a:extLst>
              <a:ext uri="{FF2B5EF4-FFF2-40B4-BE49-F238E27FC236}">
                <a16:creationId xmlns:a16="http://schemas.microsoft.com/office/drawing/2014/main" id="{9AA5B348-0794-E385-BFC8-65C8F7D3EA2A}"/>
              </a:ext>
            </a:extLst>
          </p:cNvPr>
          <p:cNvSpPr/>
          <p:nvPr/>
        </p:nvSpPr>
        <p:spPr>
          <a:xfrm>
            <a:off x="7108429" y="3020948"/>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4" name="箭头: 右 82">
            <a:extLst>
              <a:ext uri="{FF2B5EF4-FFF2-40B4-BE49-F238E27FC236}">
                <a16:creationId xmlns:a16="http://schemas.microsoft.com/office/drawing/2014/main" id="{9F276283-77E1-5302-42AD-9BA6FD06D24C}"/>
              </a:ext>
            </a:extLst>
          </p:cNvPr>
          <p:cNvSpPr/>
          <p:nvPr/>
        </p:nvSpPr>
        <p:spPr>
          <a:xfrm rot="10800000">
            <a:off x="8503531" y="3037078"/>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箭头: 右 23">
            <a:extLst>
              <a:ext uri="{FF2B5EF4-FFF2-40B4-BE49-F238E27FC236}">
                <a16:creationId xmlns:a16="http://schemas.microsoft.com/office/drawing/2014/main" id="{EFE43F1B-622F-7673-B2F8-4CE12113070A}"/>
              </a:ext>
            </a:extLst>
          </p:cNvPr>
          <p:cNvSpPr/>
          <p:nvPr/>
        </p:nvSpPr>
        <p:spPr>
          <a:xfrm rot="5400000">
            <a:off x="6950746" y="5409508"/>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36" name="表格 15">
            <a:extLst>
              <a:ext uri="{FF2B5EF4-FFF2-40B4-BE49-F238E27FC236}">
                <a16:creationId xmlns:a16="http://schemas.microsoft.com/office/drawing/2014/main" id="{35036632-DF6F-A2BA-759D-E040E5309027}"/>
              </a:ext>
            </a:extLst>
          </p:cNvPr>
          <p:cNvGraphicFramePr>
            <a:graphicFrameLocks noGrp="1"/>
          </p:cNvGraphicFramePr>
          <p:nvPr>
            <p:extLst>
              <p:ext uri="{D42A27DB-BD31-4B8C-83A1-F6EECF244321}">
                <p14:modId xmlns:p14="http://schemas.microsoft.com/office/powerpoint/2010/main" val="4169826860"/>
              </p:ext>
            </p:extLst>
          </p:nvPr>
        </p:nvGraphicFramePr>
        <p:xfrm>
          <a:off x="10468687" y="6209482"/>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37" name="文本框 36">
            <a:extLst>
              <a:ext uri="{FF2B5EF4-FFF2-40B4-BE49-F238E27FC236}">
                <a16:creationId xmlns:a16="http://schemas.microsoft.com/office/drawing/2014/main" id="{0C3DA1C7-2DDD-DEF7-6364-DDAF3748849D}"/>
              </a:ext>
            </a:extLst>
          </p:cNvPr>
          <p:cNvSpPr txBox="1"/>
          <p:nvPr/>
        </p:nvSpPr>
        <p:spPr>
          <a:xfrm>
            <a:off x="7393017" y="5384329"/>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38" name="组合 37">
            <a:extLst>
              <a:ext uri="{FF2B5EF4-FFF2-40B4-BE49-F238E27FC236}">
                <a16:creationId xmlns:a16="http://schemas.microsoft.com/office/drawing/2014/main" id="{930F6DC5-5363-6E19-F1B6-A61DAE181CBE}"/>
              </a:ext>
            </a:extLst>
          </p:cNvPr>
          <p:cNvGrpSpPr/>
          <p:nvPr/>
        </p:nvGrpSpPr>
        <p:grpSpPr>
          <a:xfrm>
            <a:off x="6738628" y="5958213"/>
            <a:ext cx="1102584" cy="1225591"/>
            <a:chOff x="5441611" y="4828904"/>
            <a:chExt cx="1102584" cy="1225591"/>
          </a:xfrm>
        </p:grpSpPr>
        <p:sp>
          <p:nvSpPr>
            <p:cNvPr id="39" name="Google Shape;9898;p139">
              <a:extLst>
                <a:ext uri="{FF2B5EF4-FFF2-40B4-BE49-F238E27FC236}">
                  <a16:creationId xmlns:a16="http://schemas.microsoft.com/office/drawing/2014/main" id="{E33A3D18-27C4-1D0A-9E61-F468E79D1FAF}"/>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0" name="Google Shape;9899;p139">
              <a:extLst>
                <a:ext uri="{FF2B5EF4-FFF2-40B4-BE49-F238E27FC236}">
                  <a16:creationId xmlns:a16="http://schemas.microsoft.com/office/drawing/2014/main" id="{588E7A95-0699-9608-CC3E-4CC51515C62A}"/>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 name="Google Shape;9900;p139">
              <a:extLst>
                <a:ext uri="{FF2B5EF4-FFF2-40B4-BE49-F238E27FC236}">
                  <a16:creationId xmlns:a16="http://schemas.microsoft.com/office/drawing/2014/main" id="{93F1A63E-D761-B9AF-B314-801B27D6AADB}"/>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 name="Google Shape;9901;p139">
              <a:extLst>
                <a:ext uri="{FF2B5EF4-FFF2-40B4-BE49-F238E27FC236}">
                  <a16:creationId xmlns:a16="http://schemas.microsoft.com/office/drawing/2014/main" id="{0ECCB4C4-BE9E-4F79-A2CA-D324967CBC27}"/>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2" name="Google Shape;9902;p139">
              <a:extLst>
                <a:ext uri="{FF2B5EF4-FFF2-40B4-BE49-F238E27FC236}">
                  <a16:creationId xmlns:a16="http://schemas.microsoft.com/office/drawing/2014/main" id="{E2B0422E-7F40-0A38-C3EB-F8411E8F1FA2}"/>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3" name="Google Shape;9903;p139">
              <a:extLst>
                <a:ext uri="{FF2B5EF4-FFF2-40B4-BE49-F238E27FC236}">
                  <a16:creationId xmlns:a16="http://schemas.microsoft.com/office/drawing/2014/main" id="{D3423AC4-A465-7E5A-B2CB-EC005ED34024}"/>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4" name="Google Shape;9904;p139">
              <a:extLst>
                <a:ext uri="{FF2B5EF4-FFF2-40B4-BE49-F238E27FC236}">
                  <a16:creationId xmlns:a16="http://schemas.microsoft.com/office/drawing/2014/main" id="{07F19434-93F3-EBA1-ECE4-2F4552A8FB3A}"/>
                </a:ext>
              </a:extLst>
            </p:cNvPr>
            <p:cNvCxnSpPr>
              <a:stCxn id="41" idx="6"/>
              <a:endCxn id="47"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05;p139">
              <a:extLst>
                <a:ext uri="{FF2B5EF4-FFF2-40B4-BE49-F238E27FC236}">
                  <a16:creationId xmlns:a16="http://schemas.microsoft.com/office/drawing/2014/main" id="{115F197A-303B-3433-72B6-E760D2336D77}"/>
                </a:ext>
              </a:extLst>
            </p:cNvPr>
            <p:cNvCxnSpPr>
              <a:stCxn id="41" idx="6"/>
              <a:endCxn id="53"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06;p139">
              <a:extLst>
                <a:ext uri="{FF2B5EF4-FFF2-40B4-BE49-F238E27FC236}">
                  <a16:creationId xmlns:a16="http://schemas.microsoft.com/office/drawing/2014/main" id="{14782A12-C575-A479-BB3C-A59DC970C138}"/>
                </a:ext>
              </a:extLst>
            </p:cNvPr>
            <p:cNvCxnSpPr>
              <a:stCxn id="41" idx="6"/>
              <a:endCxn id="52"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07;p139">
              <a:extLst>
                <a:ext uri="{FF2B5EF4-FFF2-40B4-BE49-F238E27FC236}">
                  <a16:creationId xmlns:a16="http://schemas.microsoft.com/office/drawing/2014/main" id="{DFBDFAAB-1198-8172-F846-7B07F37FB905}"/>
                </a:ext>
              </a:extLst>
            </p:cNvPr>
            <p:cNvCxnSpPr>
              <a:stCxn id="39" idx="6"/>
              <a:endCxn id="53"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58" name="Google Shape;9908;p139">
              <a:extLst>
                <a:ext uri="{FF2B5EF4-FFF2-40B4-BE49-F238E27FC236}">
                  <a16:creationId xmlns:a16="http://schemas.microsoft.com/office/drawing/2014/main" id="{5B600461-66D7-056B-A4D3-A8834279BB15}"/>
                </a:ext>
              </a:extLst>
            </p:cNvPr>
            <p:cNvCxnSpPr>
              <a:stCxn id="39" idx="6"/>
              <a:endCxn id="47"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59" name="Google Shape;9909;p139">
              <a:extLst>
                <a:ext uri="{FF2B5EF4-FFF2-40B4-BE49-F238E27FC236}">
                  <a16:creationId xmlns:a16="http://schemas.microsoft.com/office/drawing/2014/main" id="{609423C5-D79D-BAD0-1FBF-D69757D0E23F}"/>
                </a:ext>
              </a:extLst>
            </p:cNvPr>
            <p:cNvCxnSpPr>
              <a:stCxn id="39" idx="6"/>
              <a:endCxn id="52"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60" name="Google Shape;9910;p139">
              <a:extLst>
                <a:ext uri="{FF2B5EF4-FFF2-40B4-BE49-F238E27FC236}">
                  <a16:creationId xmlns:a16="http://schemas.microsoft.com/office/drawing/2014/main" id="{BB81658D-7808-23D3-63F2-6AA48623A58C}"/>
                </a:ext>
              </a:extLst>
            </p:cNvPr>
            <p:cNvCxnSpPr>
              <a:stCxn id="40" idx="6"/>
              <a:endCxn id="53"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11;p139">
              <a:extLst>
                <a:ext uri="{FF2B5EF4-FFF2-40B4-BE49-F238E27FC236}">
                  <a16:creationId xmlns:a16="http://schemas.microsoft.com/office/drawing/2014/main" id="{DD271C67-AFA3-97CD-9F53-E33E638A0EE6}"/>
                </a:ext>
              </a:extLst>
            </p:cNvPr>
            <p:cNvCxnSpPr>
              <a:stCxn id="40" idx="6"/>
              <a:endCxn id="47"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62" name="Google Shape;9912;p139">
              <a:extLst>
                <a:ext uri="{FF2B5EF4-FFF2-40B4-BE49-F238E27FC236}">
                  <a16:creationId xmlns:a16="http://schemas.microsoft.com/office/drawing/2014/main" id="{1E2FC0AF-F900-180D-B5EA-88C10808B2DF}"/>
                </a:ext>
              </a:extLst>
            </p:cNvPr>
            <p:cNvCxnSpPr>
              <a:stCxn id="40" idx="6"/>
              <a:endCxn id="52"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63" name="Google Shape;9922;p139">
              <a:extLst>
                <a:ext uri="{FF2B5EF4-FFF2-40B4-BE49-F238E27FC236}">
                  <a16:creationId xmlns:a16="http://schemas.microsoft.com/office/drawing/2014/main" id="{228EFDB2-4624-5CEE-E04E-0AB9555CA69C}"/>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4" name="Google Shape;9923;p139">
              <a:extLst>
                <a:ext uri="{FF2B5EF4-FFF2-40B4-BE49-F238E27FC236}">
                  <a16:creationId xmlns:a16="http://schemas.microsoft.com/office/drawing/2014/main" id="{BDB78A62-11E1-42C0-A45E-D27B030F2204}"/>
                </a:ext>
              </a:extLst>
            </p:cNvPr>
            <p:cNvCxnSpPr>
              <a:stCxn id="41" idx="6"/>
              <a:endCxn id="63"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65" name="Google Shape;9924;p139">
              <a:extLst>
                <a:ext uri="{FF2B5EF4-FFF2-40B4-BE49-F238E27FC236}">
                  <a16:creationId xmlns:a16="http://schemas.microsoft.com/office/drawing/2014/main" id="{88D3C0B8-FA28-65F7-5946-6A756BFAAAD9}"/>
                </a:ext>
              </a:extLst>
            </p:cNvPr>
            <p:cNvCxnSpPr>
              <a:stCxn id="39" idx="6"/>
              <a:endCxn id="63"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25;p139">
              <a:extLst>
                <a:ext uri="{FF2B5EF4-FFF2-40B4-BE49-F238E27FC236}">
                  <a16:creationId xmlns:a16="http://schemas.microsoft.com/office/drawing/2014/main" id="{40B8630A-87F7-807B-B31C-B91779841D65}"/>
                </a:ext>
              </a:extLst>
            </p:cNvPr>
            <p:cNvCxnSpPr>
              <a:stCxn id="40" idx="6"/>
              <a:endCxn id="63"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67" name="Google Shape;9928;p139">
              <a:extLst>
                <a:ext uri="{FF2B5EF4-FFF2-40B4-BE49-F238E27FC236}">
                  <a16:creationId xmlns:a16="http://schemas.microsoft.com/office/drawing/2014/main" id="{E375572C-9CBE-40DD-AEE2-9D0DACF6390D}"/>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 name="Google Shape;9930;p139">
              <a:extLst>
                <a:ext uri="{FF2B5EF4-FFF2-40B4-BE49-F238E27FC236}">
                  <a16:creationId xmlns:a16="http://schemas.microsoft.com/office/drawing/2014/main" id="{3496E6BD-84CB-EF29-E89C-712997D4B6F6}"/>
                </a:ext>
              </a:extLst>
            </p:cNvPr>
            <p:cNvCxnSpPr>
              <a:stCxn id="39" idx="6"/>
              <a:endCxn id="67"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31;p139">
              <a:extLst>
                <a:ext uri="{FF2B5EF4-FFF2-40B4-BE49-F238E27FC236}">
                  <a16:creationId xmlns:a16="http://schemas.microsoft.com/office/drawing/2014/main" id="{FC83404F-F92F-66FA-932F-55BCCFE6FEA1}"/>
                </a:ext>
              </a:extLst>
            </p:cNvPr>
            <p:cNvCxnSpPr>
              <a:stCxn id="39" idx="6"/>
              <a:endCxn id="67"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70" name="Google Shape;9932;p139">
              <a:extLst>
                <a:ext uri="{FF2B5EF4-FFF2-40B4-BE49-F238E27FC236}">
                  <a16:creationId xmlns:a16="http://schemas.microsoft.com/office/drawing/2014/main" id="{890D5372-A773-26AF-FBE9-08177206E977}"/>
                </a:ext>
              </a:extLst>
            </p:cNvPr>
            <p:cNvCxnSpPr>
              <a:stCxn id="41" idx="6"/>
              <a:endCxn id="67"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71" name="Google Shape;9948;p139">
              <a:extLst>
                <a:ext uri="{FF2B5EF4-FFF2-40B4-BE49-F238E27FC236}">
                  <a16:creationId xmlns:a16="http://schemas.microsoft.com/office/drawing/2014/main" id="{081834B3-938B-9A7A-2CD0-23F3EAEA82B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2" name="Google Shape;9953;p139">
              <a:extLst>
                <a:ext uri="{FF2B5EF4-FFF2-40B4-BE49-F238E27FC236}">
                  <a16:creationId xmlns:a16="http://schemas.microsoft.com/office/drawing/2014/main" id="{14E3A838-65DD-C332-8494-F795180D6CB1}"/>
                </a:ext>
              </a:extLst>
            </p:cNvPr>
            <p:cNvCxnSpPr>
              <a:stCxn id="71" idx="6"/>
              <a:endCxn id="63"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53;p139">
              <a:extLst>
                <a:ext uri="{FF2B5EF4-FFF2-40B4-BE49-F238E27FC236}">
                  <a16:creationId xmlns:a16="http://schemas.microsoft.com/office/drawing/2014/main" id="{D2F81E1A-14A1-F6F2-B5FA-A1BE6CCCC327}"/>
                </a:ext>
              </a:extLst>
            </p:cNvPr>
            <p:cNvCxnSpPr>
              <a:stCxn id="71" idx="6"/>
              <a:endCxn id="53"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74" name="Google Shape;9953;p139">
              <a:extLst>
                <a:ext uri="{FF2B5EF4-FFF2-40B4-BE49-F238E27FC236}">
                  <a16:creationId xmlns:a16="http://schemas.microsoft.com/office/drawing/2014/main" id="{813D71C1-4FC2-8F9F-64EE-AEAB3FA5D7B1}"/>
                </a:ext>
              </a:extLst>
            </p:cNvPr>
            <p:cNvCxnSpPr>
              <a:stCxn id="71" idx="6"/>
              <a:endCxn id="47"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75" name="Google Shape;9953;p139">
              <a:extLst>
                <a:ext uri="{FF2B5EF4-FFF2-40B4-BE49-F238E27FC236}">
                  <a16:creationId xmlns:a16="http://schemas.microsoft.com/office/drawing/2014/main" id="{887423A1-B50C-61B2-3CE0-CCD073C9DDAA}"/>
                </a:ext>
              </a:extLst>
            </p:cNvPr>
            <p:cNvCxnSpPr>
              <a:stCxn id="71" idx="6"/>
              <a:endCxn id="67"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76" name="Google Shape;9953;p139">
              <a:extLst>
                <a:ext uri="{FF2B5EF4-FFF2-40B4-BE49-F238E27FC236}">
                  <a16:creationId xmlns:a16="http://schemas.microsoft.com/office/drawing/2014/main" id="{BB1724CE-D2E0-B45B-9CBF-4401C60B3CE5}"/>
                </a:ext>
              </a:extLst>
            </p:cNvPr>
            <p:cNvCxnSpPr>
              <a:stCxn id="71" idx="6"/>
              <a:endCxn id="52"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77" name="图片 76">
              <a:extLst>
                <a:ext uri="{FF2B5EF4-FFF2-40B4-BE49-F238E27FC236}">
                  <a16:creationId xmlns:a16="http://schemas.microsoft.com/office/drawing/2014/main" id="{EAF1653E-E5A9-8802-8F3E-A4AC7169608E}"/>
                </a:ext>
              </a:extLst>
            </p:cNvPr>
            <p:cNvPicPr>
              <a:picLocks noChangeAspect="1"/>
            </p:cNvPicPr>
            <p:nvPr/>
          </p:nvPicPr>
          <p:blipFill>
            <a:blip r:embed="rId10"/>
            <a:stretch>
              <a:fillRect/>
            </a:stretch>
          </p:blipFill>
          <p:spPr>
            <a:xfrm>
              <a:off x="6303875" y="4967373"/>
              <a:ext cx="240320" cy="966648"/>
            </a:xfrm>
            <a:prstGeom prst="rect">
              <a:avLst/>
            </a:prstGeom>
          </p:spPr>
        </p:pic>
        <p:grpSp>
          <p:nvGrpSpPr>
            <p:cNvPr id="78" name="组合 77">
              <a:extLst>
                <a:ext uri="{FF2B5EF4-FFF2-40B4-BE49-F238E27FC236}">
                  <a16:creationId xmlns:a16="http://schemas.microsoft.com/office/drawing/2014/main" id="{E6CBD9D8-4C51-7A9F-9CEA-1DC477B5973D}"/>
                </a:ext>
              </a:extLst>
            </p:cNvPr>
            <p:cNvGrpSpPr/>
            <p:nvPr/>
          </p:nvGrpSpPr>
          <p:grpSpPr>
            <a:xfrm rot="10800000">
              <a:off x="6102799" y="4952029"/>
              <a:ext cx="207510" cy="1003190"/>
              <a:chOff x="6054232" y="1611737"/>
              <a:chExt cx="473779" cy="2246084"/>
            </a:xfrm>
          </p:grpSpPr>
          <p:cxnSp>
            <p:nvCxnSpPr>
              <p:cNvPr id="79" name="Google Shape;9904;p139">
                <a:extLst>
                  <a:ext uri="{FF2B5EF4-FFF2-40B4-BE49-F238E27FC236}">
                    <a16:creationId xmlns:a16="http://schemas.microsoft.com/office/drawing/2014/main" id="{6532D24D-2CD1-04EA-EEE9-4E6F9438634C}"/>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05;p139">
                <a:extLst>
                  <a:ext uri="{FF2B5EF4-FFF2-40B4-BE49-F238E27FC236}">
                    <a16:creationId xmlns:a16="http://schemas.microsoft.com/office/drawing/2014/main" id="{13FFD879-3FEF-08AE-73A4-C6651FDDE7D2}"/>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06;p139">
                <a:extLst>
                  <a:ext uri="{FF2B5EF4-FFF2-40B4-BE49-F238E27FC236}">
                    <a16:creationId xmlns:a16="http://schemas.microsoft.com/office/drawing/2014/main" id="{E1091CD5-2620-6E09-208E-349763EF4FD2}"/>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82" name="Google Shape;9907;p139">
                <a:extLst>
                  <a:ext uri="{FF2B5EF4-FFF2-40B4-BE49-F238E27FC236}">
                    <a16:creationId xmlns:a16="http://schemas.microsoft.com/office/drawing/2014/main" id="{7F4A15C1-EBEF-746F-6E4C-445A6070EEF8}"/>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83" name="Google Shape;9908;p139">
                <a:extLst>
                  <a:ext uri="{FF2B5EF4-FFF2-40B4-BE49-F238E27FC236}">
                    <a16:creationId xmlns:a16="http://schemas.microsoft.com/office/drawing/2014/main" id="{0B4F399E-5332-441A-E285-628793EA241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09;p139">
                <a:extLst>
                  <a:ext uri="{FF2B5EF4-FFF2-40B4-BE49-F238E27FC236}">
                    <a16:creationId xmlns:a16="http://schemas.microsoft.com/office/drawing/2014/main" id="{BD9FDA10-5D70-6A46-9638-8545C87BF10D}"/>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10;p139">
                <a:extLst>
                  <a:ext uri="{FF2B5EF4-FFF2-40B4-BE49-F238E27FC236}">
                    <a16:creationId xmlns:a16="http://schemas.microsoft.com/office/drawing/2014/main" id="{0EB82DF7-2E91-6844-E5AF-9D3629FEF697}"/>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11;p139">
                <a:extLst>
                  <a:ext uri="{FF2B5EF4-FFF2-40B4-BE49-F238E27FC236}">
                    <a16:creationId xmlns:a16="http://schemas.microsoft.com/office/drawing/2014/main" id="{960AB627-F5B5-D1D6-CA4F-AA477B9856ED}"/>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87" name="Google Shape;9912;p139">
                <a:extLst>
                  <a:ext uri="{FF2B5EF4-FFF2-40B4-BE49-F238E27FC236}">
                    <a16:creationId xmlns:a16="http://schemas.microsoft.com/office/drawing/2014/main" id="{17CF3B18-8284-A4BF-B493-40998AF25EC1}"/>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23;p139">
                <a:extLst>
                  <a:ext uri="{FF2B5EF4-FFF2-40B4-BE49-F238E27FC236}">
                    <a16:creationId xmlns:a16="http://schemas.microsoft.com/office/drawing/2014/main" id="{E88648B8-CFFE-3C98-F7BC-EF4F501118C8}"/>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9" name="Google Shape;9924;p139">
                <a:extLst>
                  <a:ext uri="{FF2B5EF4-FFF2-40B4-BE49-F238E27FC236}">
                    <a16:creationId xmlns:a16="http://schemas.microsoft.com/office/drawing/2014/main" id="{DAE557F0-36FD-398F-691F-FC3F944DB766}"/>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25;p139">
                <a:extLst>
                  <a:ext uri="{FF2B5EF4-FFF2-40B4-BE49-F238E27FC236}">
                    <a16:creationId xmlns:a16="http://schemas.microsoft.com/office/drawing/2014/main" id="{25B6AE0A-4250-D883-9404-096C71A17EE6}"/>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92" name="Google Shape;9930;p139">
                <a:extLst>
                  <a:ext uri="{FF2B5EF4-FFF2-40B4-BE49-F238E27FC236}">
                    <a16:creationId xmlns:a16="http://schemas.microsoft.com/office/drawing/2014/main" id="{7705E2B9-C361-E538-E34B-E7BDA4FED3AB}"/>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3" name="Google Shape;9931;p139">
                <a:extLst>
                  <a:ext uri="{FF2B5EF4-FFF2-40B4-BE49-F238E27FC236}">
                    <a16:creationId xmlns:a16="http://schemas.microsoft.com/office/drawing/2014/main" id="{B2D0B903-40F3-3F3E-7B87-0C0E07D4F8B5}"/>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4" name="Google Shape;9932;p139">
                <a:extLst>
                  <a:ext uri="{FF2B5EF4-FFF2-40B4-BE49-F238E27FC236}">
                    <a16:creationId xmlns:a16="http://schemas.microsoft.com/office/drawing/2014/main" id="{10E536D7-A96E-BDA1-45BA-CE6DE0D84DDB}"/>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95" name="Google Shape;9953;p139">
                <a:extLst>
                  <a:ext uri="{FF2B5EF4-FFF2-40B4-BE49-F238E27FC236}">
                    <a16:creationId xmlns:a16="http://schemas.microsoft.com/office/drawing/2014/main" id="{3FA1A829-3477-104B-112D-8BF23B86F86B}"/>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3A35B08C-7CEF-4A7B-F20A-6DC78A4AFB6F}"/>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2B9BDC88-D399-CBBA-15E8-95CA2138D655}"/>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8" name="Google Shape;9953;p139">
                <a:extLst>
                  <a:ext uri="{FF2B5EF4-FFF2-40B4-BE49-F238E27FC236}">
                    <a16:creationId xmlns:a16="http://schemas.microsoft.com/office/drawing/2014/main" id="{0FC71902-A2CC-EC6D-333A-355F7218A7BE}"/>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9" name="Google Shape;9953;p139">
                <a:extLst>
                  <a:ext uri="{FF2B5EF4-FFF2-40B4-BE49-F238E27FC236}">
                    <a16:creationId xmlns:a16="http://schemas.microsoft.com/office/drawing/2014/main" id="{DEDE8A7E-9550-13D7-6DFC-8638BA07269B}"/>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100" name="文本框 99">
            <a:extLst>
              <a:ext uri="{FF2B5EF4-FFF2-40B4-BE49-F238E27FC236}">
                <a16:creationId xmlns:a16="http://schemas.microsoft.com/office/drawing/2014/main" id="{E29ACF9B-0B5D-71B8-61BE-7E0C8432DE52}"/>
              </a:ext>
            </a:extLst>
          </p:cNvPr>
          <p:cNvSpPr txBox="1"/>
          <p:nvPr/>
        </p:nvSpPr>
        <p:spPr>
          <a:xfrm>
            <a:off x="8305164" y="4715671"/>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教师模型</a:t>
            </a:r>
          </a:p>
        </p:txBody>
      </p:sp>
      <p:sp>
        <p:nvSpPr>
          <p:cNvPr id="101" name="矩形: 圆角 100">
            <a:extLst>
              <a:ext uri="{FF2B5EF4-FFF2-40B4-BE49-F238E27FC236}">
                <a16:creationId xmlns:a16="http://schemas.microsoft.com/office/drawing/2014/main" id="{FAF38449-97CE-4FFC-1311-20AA1EFDC9A5}"/>
              </a:ext>
            </a:extLst>
          </p:cNvPr>
          <p:cNvSpPr/>
          <p:nvPr/>
        </p:nvSpPr>
        <p:spPr>
          <a:xfrm>
            <a:off x="5815205" y="5897265"/>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FC4C6C8C-58E1-8658-F30C-9D7D734F8204}"/>
              </a:ext>
            </a:extLst>
          </p:cNvPr>
          <p:cNvSpPr txBox="1"/>
          <p:nvPr/>
        </p:nvSpPr>
        <p:spPr>
          <a:xfrm>
            <a:off x="7880372" y="6639927"/>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学生模型</a:t>
            </a:r>
          </a:p>
        </p:txBody>
      </p:sp>
      <p:cxnSp>
        <p:nvCxnSpPr>
          <p:cNvPr id="103" name="直线箭头连接符 102">
            <a:extLst>
              <a:ext uri="{FF2B5EF4-FFF2-40B4-BE49-F238E27FC236}">
                <a16:creationId xmlns:a16="http://schemas.microsoft.com/office/drawing/2014/main" id="{9E98C241-D379-059B-ECBA-AF8424706F5A}"/>
              </a:ext>
            </a:extLst>
          </p:cNvPr>
          <p:cNvCxnSpPr/>
          <p:nvPr/>
        </p:nvCxnSpPr>
        <p:spPr>
          <a:xfrm>
            <a:off x="11294628" y="5085003"/>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4" name="直线箭头连接符 103">
            <a:extLst>
              <a:ext uri="{FF2B5EF4-FFF2-40B4-BE49-F238E27FC236}">
                <a16:creationId xmlns:a16="http://schemas.microsoft.com/office/drawing/2014/main" id="{259CC09F-5C16-E378-3C60-6DEC4CFEFA0D}"/>
              </a:ext>
            </a:extLst>
          </p:cNvPr>
          <p:cNvCxnSpPr>
            <a:cxnSpLocks/>
            <a:stCxn id="101" idx="3"/>
          </p:cNvCxnSpPr>
          <p:nvPr/>
        </p:nvCxnSpPr>
        <p:spPr>
          <a:xfrm>
            <a:off x="9017222" y="6540535"/>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5" name="矩形 104">
            <a:extLst>
              <a:ext uri="{FF2B5EF4-FFF2-40B4-BE49-F238E27FC236}">
                <a16:creationId xmlns:a16="http://schemas.microsoft.com/office/drawing/2014/main" id="{869B4271-0C40-43A4-349E-9F1743482525}"/>
              </a:ext>
            </a:extLst>
          </p:cNvPr>
          <p:cNvSpPr/>
          <p:nvPr/>
        </p:nvSpPr>
        <p:spPr>
          <a:xfrm>
            <a:off x="1389614" y="1268205"/>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37554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研究基础</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8" name="文本框 17"/>
          <p:cNvSpPr txBox="1"/>
          <p:nvPr/>
        </p:nvSpPr>
        <p:spPr>
          <a:xfrm>
            <a:off x="1095754" y="1410454"/>
            <a:ext cx="3903980" cy="496570"/>
          </a:xfrm>
          <a:prstGeom prst="rect">
            <a:avLst/>
          </a:prstGeom>
          <a:noFill/>
        </p:spPr>
        <p:txBody>
          <a:bodyPr wrap="square" rtlCol="0">
            <a:noAutofit/>
          </a:bodyPr>
          <a:lstStyle/>
          <a:p>
            <a:r>
              <a:rPr lang="zh-CN" altLang="en-US" sz="2800" b="1" dirty="0">
                <a:latin typeface="宋体" panose="02010600030101010101" pitchFamily="2" charset="-122"/>
                <a:ea typeface="宋体" panose="02010600030101010101" pitchFamily="2" charset="-122"/>
              </a:rPr>
              <a:t>目前数据集统计表</a:t>
            </a:r>
          </a:p>
        </p:txBody>
      </p:sp>
      <p:sp>
        <p:nvSpPr>
          <p:cNvPr id="3" name="矩形 2"/>
          <p:cNvSpPr/>
          <p:nvPr/>
        </p:nvSpPr>
        <p:spPr>
          <a:xfrm>
            <a:off x="4466735" y="5142434"/>
            <a:ext cx="668510" cy="55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FAEA4B3-DCF2-129D-9E9B-C35F9BEDD7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80690" y="2275983"/>
            <a:ext cx="11838831" cy="4837216"/>
          </a:xfrm>
          <a:prstGeom prst="rect">
            <a:avLst/>
          </a:prstGeom>
        </p:spPr>
      </p:pic>
      <p:sp>
        <p:nvSpPr>
          <p:cNvPr id="8" name="文本框 7">
            <a:extLst>
              <a:ext uri="{FF2B5EF4-FFF2-40B4-BE49-F238E27FC236}">
                <a16:creationId xmlns:a16="http://schemas.microsoft.com/office/drawing/2014/main" id="{3F31D00B-7BBA-E70E-0753-8026E556955C}"/>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16</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98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研究基础</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p:cNvSpPr txBox="1"/>
          <p:nvPr/>
        </p:nvSpPr>
        <p:spPr>
          <a:xfrm>
            <a:off x="1358265" y="1245235"/>
            <a:ext cx="5563235" cy="496570"/>
          </a:xfrm>
          <a:prstGeom prst="rect">
            <a:avLst/>
          </a:prstGeom>
          <a:noFill/>
        </p:spPr>
        <p:txBody>
          <a:bodyPr wrap="square" rtlCol="0">
            <a:noAutofit/>
          </a:bodyPr>
          <a:lstStyle/>
          <a:p>
            <a:endParaRPr lang="zh-CN" altLang="en-US" sz="2800" b="1"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AEA7FC4B-B7CF-64AD-A7E0-729A4077BE81}"/>
              </a:ext>
            </a:extLst>
          </p:cNvPr>
          <p:cNvSpPr txBox="1"/>
          <p:nvPr/>
        </p:nvSpPr>
        <p:spPr>
          <a:xfrm>
            <a:off x="259292" y="4113977"/>
            <a:ext cx="3903980" cy="496570"/>
          </a:xfrm>
          <a:prstGeom prst="rect">
            <a:avLst/>
          </a:prstGeom>
          <a:noFill/>
        </p:spPr>
        <p:txBody>
          <a:bodyPr wrap="square" rtlCol="0">
            <a:noAutofit/>
          </a:bodyPr>
          <a:lstStyle/>
          <a:p>
            <a:r>
              <a:rPr lang="zh-CN" altLang="en-US" sz="2800" b="1" dirty="0">
                <a:latin typeface="宋体" panose="02010600030101010101" pitchFamily="2" charset="-122"/>
                <a:ea typeface="宋体" panose="02010600030101010101" pitchFamily="2" charset="-122"/>
              </a:rPr>
              <a:t>目前已实现的实验</a:t>
            </a:r>
          </a:p>
        </p:txBody>
      </p:sp>
      <p:sp>
        <p:nvSpPr>
          <p:cNvPr id="5" name="文本框 4">
            <a:extLst>
              <a:ext uri="{FF2B5EF4-FFF2-40B4-BE49-F238E27FC236}">
                <a16:creationId xmlns:a16="http://schemas.microsoft.com/office/drawing/2014/main" id="{EB3E11F8-935B-3A86-B5CC-C7B844CA7997}"/>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17</a:t>
            </a:r>
            <a:endParaRPr kumimoji="1"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7013EE1-C23B-3F4B-05A5-E8811ED9B340}"/>
              </a:ext>
            </a:extLst>
          </p:cNvPr>
          <p:cNvPicPr>
            <a:picLocks noChangeAspect="1"/>
          </p:cNvPicPr>
          <p:nvPr/>
        </p:nvPicPr>
        <p:blipFill>
          <a:blip r:embed="rId4"/>
          <a:stretch>
            <a:fillRect/>
          </a:stretch>
        </p:blipFill>
        <p:spPr>
          <a:xfrm>
            <a:off x="3903320" y="980397"/>
            <a:ext cx="8066742" cy="3381865"/>
          </a:xfrm>
          <a:prstGeom prst="rect">
            <a:avLst/>
          </a:prstGeom>
        </p:spPr>
      </p:pic>
      <p:pic>
        <p:nvPicPr>
          <p:cNvPr id="6" name="图片 5">
            <a:extLst>
              <a:ext uri="{FF2B5EF4-FFF2-40B4-BE49-F238E27FC236}">
                <a16:creationId xmlns:a16="http://schemas.microsoft.com/office/drawing/2014/main" id="{66D09291-5BE9-C34A-9B98-BA887D49E7CB}"/>
              </a:ext>
            </a:extLst>
          </p:cNvPr>
          <p:cNvPicPr>
            <a:picLocks noChangeAspect="1"/>
          </p:cNvPicPr>
          <p:nvPr/>
        </p:nvPicPr>
        <p:blipFill>
          <a:blip r:embed="rId5"/>
          <a:stretch>
            <a:fillRect/>
          </a:stretch>
        </p:blipFill>
        <p:spPr>
          <a:xfrm>
            <a:off x="3675619" y="4499769"/>
            <a:ext cx="8522144" cy="4196995"/>
          </a:xfrm>
          <a:prstGeom prst="rect">
            <a:avLst/>
          </a:prstGeom>
        </p:spPr>
      </p:pic>
    </p:spTree>
    <p:extLst>
      <p:ext uri="{BB962C8B-B14F-4D97-AF65-F5344CB8AC3E}">
        <p14:creationId xmlns:p14="http://schemas.microsoft.com/office/powerpoint/2010/main" val="26836431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研究基础</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6" name="文本框 15">
            <a:extLst>
              <a:ext uri="{FF2B5EF4-FFF2-40B4-BE49-F238E27FC236}">
                <a16:creationId xmlns:a16="http://schemas.microsoft.com/office/drawing/2014/main" id="{C159EC0F-A048-1488-9B5A-D591A0FA9A64}"/>
              </a:ext>
            </a:extLst>
          </p:cNvPr>
          <p:cNvSpPr txBox="1"/>
          <p:nvPr/>
        </p:nvSpPr>
        <p:spPr>
          <a:xfrm>
            <a:off x="7772400" y="2048627"/>
            <a:ext cx="1054100" cy="307777"/>
          </a:xfrm>
          <a:prstGeom prst="rect">
            <a:avLst/>
          </a:prstGeom>
          <a:noFill/>
        </p:spPr>
        <p:txBody>
          <a:bodyPr wrap="square" rtlCol="0">
            <a:spAutoFit/>
          </a:bodyPr>
          <a:lstStyle/>
          <a:p>
            <a:r>
              <a:rPr kumimoji="1" lang="zh-CN" altLang="en-US" sz="1400" dirty="0">
                <a:latin typeface="SimSun" panose="02010600030101010101" pitchFamily="2" charset="-122"/>
                <a:ea typeface="SimSun" panose="02010600030101010101" pitchFamily="2" charset="-122"/>
              </a:rPr>
              <a:t>续表</a:t>
            </a:r>
            <a:r>
              <a:rPr kumimoji="1" lang="en-US" altLang="zh-CN" sz="1400" dirty="0">
                <a:latin typeface="SimSun" panose="02010600030101010101" pitchFamily="2" charset="-122"/>
                <a:ea typeface="SimSun" panose="02010600030101010101" pitchFamily="2" charset="-122"/>
              </a:rPr>
              <a:t>3</a:t>
            </a:r>
            <a:endParaRPr kumimoji="1" lang="zh-CN" altLang="en-US" sz="1400" dirty="0">
              <a:latin typeface="SimSun" panose="02010600030101010101" pitchFamily="2" charset="-122"/>
              <a:ea typeface="SimSun" panose="02010600030101010101" pitchFamily="2" charset="-122"/>
            </a:endParaRPr>
          </a:p>
        </p:txBody>
      </p:sp>
      <p:grpSp>
        <p:nvGrpSpPr>
          <p:cNvPr id="23" name="组合 22">
            <a:extLst>
              <a:ext uri="{FF2B5EF4-FFF2-40B4-BE49-F238E27FC236}">
                <a16:creationId xmlns:a16="http://schemas.microsoft.com/office/drawing/2014/main" id="{53EF4B17-2232-3B0B-9627-A0FBA5B417B2}"/>
              </a:ext>
            </a:extLst>
          </p:cNvPr>
          <p:cNvGrpSpPr/>
          <p:nvPr/>
        </p:nvGrpSpPr>
        <p:grpSpPr>
          <a:xfrm>
            <a:off x="0" y="1932549"/>
            <a:ext cx="7772400" cy="4850371"/>
            <a:chOff x="0" y="1932549"/>
            <a:chExt cx="7772400" cy="4850371"/>
          </a:xfrm>
        </p:grpSpPr>
        <p:pic>
          <p:nvPicPr>
            <p:cNvPr id="18" name="图片 17">
              <a:extLst>
                <a:ext uri="{FF2B5EF4-FFF2-40B4-BE49-F238E27FC236}">
                  <a16:creationId xmlns:a16="http://schemas.microsoft.com/office/drawing/2014/main" id="{665162FF-535C-AB97-089B-0BDE6D0F2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32549"/>
              <a:ext cx="7772400" cy="4850371"/>
            </a:xfrm>
            <a:prstGeom prst="rect">
              <a:avLst/>
            </a:prstGeom>
          </p:spPr>
        </p:pic>
        <p:cxnSp>
          <p:nvCxnSpPr>
            <p:cNvPr id="20" name="直线连接符 19">
              <a:extLst>
                <a:ext uri="{FF2B5EF4-FFF2-40B4-BE49-F238E27FC236}">
                  <a16:creationId xmlns:a16="http://schemas.microsoft.com/office/drawing/2014/main" id="{9BA0576E-9282-7B9F-2005-38E6F2915546}"/>
                </a:ext>
              </a:extLst>
            </p:cNvPr>
            <p:cNvCxnSpPr>
              <a:cxnSpLocks/>
            </p:cNvCxnSpPr>
            <p:nvPr/>
          </p:nvCxnSpPr>
          <p:spPr>
            <a:xfrm>
              <a:off x="343074" y="6553200"/>
              <a:ext cx="7193799" cy="0"/>
            </a:xfrm>
            <a:prstGeom prst="line">
              <a:avLst/>
            </a:prstGeom>
            <a:ln w="19050"/>
          </p:spPr>
          <p:style>
            <a:lnRef idx="1">
              <a:schemeClr val="dk1"/>
            </a:lnRef>
            <a:fillRef idx="0">
              <a:schemeClr val="dk1"/>
            </a:fillRef>
            <a:effectRef idx="0">
              <a:schemeClr val="dk1"/>
            </a:effectRef>
            <a:fontRef idx="minor">
              <a:schemeClr val="tx1"/>
            </a:fontRef>
          </p:style>
        </p:cxnSp>
      </p:grpSp>
      <p:pic>
        <p:nvPicPr>
          <p:cNvPr id="25" name="图片 24">
            <a:extLst>
              <a:ext uri="{FF2B5EF4-FFF2-40B4-BE49-F238E27FC236}">
                <a16:creationId xmlns:a16="http://schemas.microsoft.com/office/drawing/2014/main" id="{7507B67B-4BFA-1911-8C5E-E7C4E02BC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1690" y="2356404"/>
            <a:ext cx="6604794" cy="4196796"/>
          </a:xfrm>
          <a:prstGeom prst="rect">
            <a:avLst/>
          </a:prstGeom>
        </p:spPr>
      </p:pic>
      <p:sp>
        <p:nvSpPr>
          <p:cNvPr id="5" name="文本框 4">
            <a:extLst>
              <a:ext uri="{FF2B5EF4-FFF2-40B4-BE49-F238E27FC236}">
                <a16:creationId xmlns:a16="http://schemas.microsoft.com/office/drawing/2014/main" id="{AA5A7EBC-0BA9-2A68-5191-442CE0514392}"/>
              </a:ext>
            </a:extLst>
          </p:cNvPr>
          <p:cNvSpPr txBox="1"/>
          <p:nvPr/>
        </p:nvSpPr>
        <p:spPr>
          <a:xfrm>
            <a:off x="1548376" y="7086158"/>
            <a:ext cx="12448047" cy="1112997"/>
          </a:xfrm>
          <a:prstGeom prst="rect">
            <a:avLst/>
          </a:prstGeom>
          <a:noFill/>
        </p:spPr>
        <p:txBody>
          <a:bodyPr wrap="square">
            <a:spAutoFit/>
          </a:bodyPr>
          <a:lstStyle/>
          <a:p>
            <a:pPr marL="457200" indent="-457200">
              <a:buFont typeface="+mj-ea"/>
              <a:buAutoNum type="circleNumDbPlain"/>
            </a:pPr>
            <a:r>
              <a:rPr lang="zh-CN" altLang="en-US" dirty="0">
                <a:latin typeface="SimSun" panose="02010600030101010101" pitchFamily="2" charset="-122"/>
                <a:ea typeface="SimSun" panose="02010600030101010101" pitchFamily="2" charset="-122"/>
              </a:rPr>
              <a:t>总体来看</a:t>
            </a:r>
            <a:r>
              <a:rPr lang="en-US" altLang="zh-CN" dirty="0">
                <a:latin typeface="Times New Roman" panose="02020603050405020304" pitchFamily="18" charset="0"/>
                <a:ea typeface="SimSun" panose="02010600030101010101" pitchFamily="2" charset="-122"/>
                <a:cs typeface="Times New Roman" panose="02020603050405020304" pitchFamily="18" charset="0"/>
              </a:rPr>
              <a:t>ImageNet</a:t>
            </a:r>
            <a:r>
              <a:rPr lang="zh-CN" altLang="en-US" dirty="0">
                <a:latin typeface="Times New Roman" panose="02020603050405020304" pitchFamily="18" charset="0"/>
                <a:ea typeface="SimSun" panose="02010600030101010101" pitchFamily="2" charset="-122"/>
                <a:cs typeface="Times New Roman" panose="02020603050405020304" pitchFamily="18" charset="0"/>
              </a:rPr>
              <a:t>预训练</a:t>
            </a:r>
            <a:r>
              <a:rPr lang="zh-CN" altLang="en-US" dirty="0">
                <a:latin typeface="SimSun" panose="02010600030101010101" pitchFamily="2" charset="-122"/>
                <a:ea typeface="SimSun" panose="02010600030101010101" pitchFamily="2" charset="-122"/>
              </a:rPr>
              <a:t>模型性能</a:t>
            </a:r>
            <a:r>
              <a:rPr lang="en-US" altLang="zh-CN" dirty="0">
                <a:latin typeface="SimSun" panose="02010600030101010101" pitchFamily="2" charset="-122"/>
                <a:ea typeface="SimSun" panose="02010600030101010101" pitchFamily="2" charset="-122"/>
              </a:rPr>
              <a:t> &lt;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DINOv2</a:t>
            </a:r>
            <a:r>
              <a:rPr lang="zh-CN" altLang="en-US" dirty="0">
                <a:latin typeface="SimSun" panose="02010600030101010101" pitchFamily="2" charset="-122"/>
                <a:ea typeface="SimSun" panose="02010600030101010101" pitchFamily="2" charset="-122"/>
              </a:rPr>
              <a:t>性能</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ea"/>
              <a:buAutoNum type="circleNumDbPlain"/>
            </a:pPr>
            <a:r>
              <a:rPr lang="zh-CN" altLang="en-US" dirty="0">
                <a:latin typeface="Times New Roman" panose="02020603050405020304" pitchFamily="18" charset="0"/>
                <a:ea typeface="SimSun" panose="02010600030101010101" pitchFamily="2" charset="-122"/>
                <a:cs typeface="Times New Roman" panose="02020603050405020304" pitchFamily="18" charset="0"/>
              </a:rPr>
              <a:t>总体来看</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ImageNet</a:t>
            </a:r>
            <a:r>
              <a:rPr lang="zh-CN" altLang="en-US" dirty="0">
                <a:latin typeface="Times New Roman" panose="02020603050405020304" pitchFamily="18" charset="0"/>
                <a:ea typeface="SimSun" panose="02010600030101010101" pitchFamily="2" charset="-122"/>
                <a:cs typeface="Times New Roman" panose="02020603050405020304" pitchFamily="18" charset="0"/>
              </a:rPr>
              <a:t>预训练模型</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不冻结</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a:t>
            </a:r>
            <a:r>
              <a:rPr lang="en-US" altLang="zh-CN" dirty="0">
                <a:latin typeface="Times New Roman" panose="02020603050405020304" pitchFamily="18" charset="0"/>
                <a:ea typeface="SimSun" panose="02010600030101010101" pitchFamily="2" charset="-122"/>
                <a:cs typeface="Times New Roman" panose="02020603050405020304" pitchFamily="18" charset="0"/>
              </a:rPr>
              <a:t> &gt;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冻结</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DINOv2</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冻结</a:t>
            </a:r>
            <a:r>
              <a:rPr lang="en-US" altLang="zh-CN" dirty="0">
                <a:latin typeface="Times New Roman" panose="02020603050405020304" pitchFamily="18" charset="0"/>
                <a:ea typeface="SimSun" panose="02010600030101010101" pitchFamily="2" charset="-122"/>
                <a:cs typeface="Times New Roman" panose="02020603050405020304" pitchFamily="18" charset="0"/>
              </a:rPr>
              <a:t> &gt;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不冻结</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ea"/>
              <a:buAutoNum type="circleNumDbPlain"/>
            </a:pPr>
            <a:r>
              <a:rPr lang="zh-CN" altLang="en-US" dirty="0">
                <a:latin typeface="Times New Roman" panose="02020603050405020304" pitchFamily="18" charset="0"/>
                <a:ea typeface="SimSun" panose="02010600030101010101" pitchFamily="2" charset="-122"/>
                <a:cs typeface="Times New Roman" panose="02020603050405020304" pitchFamily="18" charset="0"/>
              </a:rPr>
              <a:t>总体来看</a:t>
            </a:r>
            <a:r>
              <a:rPr lang="en-US" altLang="zh-CN" dirty="0">
                <a:latin typeface="Times New Roman" panose="02020603050405020304" pitchFamily="18" charset="0"/>
                <a:ea typeface="SimSun" panose="02010600030101010101" pitchFamily="2" charset="-122"/>
                <a:cs typeface="Times New Roman" panose="02020603050405020304" pitchFamily="18" charset="0"/>
              </a:rPr>
              <a:t>DINOv2</a:t>
            </a:r>
            <a:r>
              <a:rPr lang="zh-CN" altLang="en-US" dirty="0">
                <a:latin typeface="Times New Roman" panose="02020603050405020304" pitchFamily="18" charset="0"/>
                <a:ea typeface="SimSun" panose="02010600030101010101" pitchFamily="2" charset="-122"/>
                <a:cs typeface="Times New Roman" panose="02020603050405020304" pitchFamily="18" charset="0"/>
              </a:rPr>
              <a:t>模型的</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大版本</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 </a:t>
            </a:r>
            <a:r>
              <a:rPr lang="en-US" altLang="zh-CN" dirty="0">
                <a:latin typeface="Times New Roman" panose="02020603050405020304" pitchFamily="18" charset="0"/>
                <a:ea typeface="SimSun" panose="02010600030101010101" pitchFamily="2" charset="-122"/>
                <a:cs typeface="Times New Roman" panose="02020603050405020304" pitchFamily="18" charset="0"/>
              </a:rPr>
              <a:t>&lt;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小版本</a:t>
            </a:r>
            <a:r>
              <a:rPr lang="zh-CN" altLang="en-US" dirty="0">
                <a:latin typeface="Times New Roman" panose="02020603050405020304" pitchFamily="18" charset="0"/>
                <a:ea typeface="SimSun" panose="02010600030101010101" pitchFamily="2" charset="-122"/>
                <a:cs typeface="Times New Roman" panose="02020603050405020304" pitchFamily="18" charset="0"/>
              </a:rPr>
              <a:t>性能</a:t>
            </a:r>
          </a:p>
        </p:txBody>
      </p:sp>
      <p:sp>
        <p:nvSpPr>
          <p:cNvPr id="6" name="文本框 5">
            <a:extLst>
              <a:ext uri="{FF2B5EF4-FFF2-40B4-BE49-F238E27FC236}">
                <a16:creationId xmlns:a16="http://schemas.microsoft.com/office/drawing/2014/main" id="{C295C49C-DA88-66B2-2BC3-FD99FEC288AD}"/>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18</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4670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04</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5792229" y="5197771"/>
            <a:ext cx="291105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研究计划</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24571712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研究计划</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aphicFrame>
        <p:nvGraphicFramePr>
          <p:cNvPr id="12" name="表格 11"/>
          <p:cNvGraphicFramePr/>
          <p:nvPr>
            <p:custDataLst>
              <p:tags r:id="rId1"/>
            </p:custDataLst>
            <p:extLst>
              <p:ext uri="{D42A27DB-BD31-4B8C-83A1-F6EECF244321}">
                <p14:modId xmlns:p14="http://schemas.microsoft.com/office/powerpoint/2010/main" val="783122039"/>
              </p:ext>
            </p:extLst>
          </p:nvPr>
        </p:nvGraphicFramePr>
        <p:xfrm>
          <a:off x="1095754" y="1113183"/>
          <a:ext cx="12421463" cy="7217499"/>
        </p:xfrm>
        <a:graphic>
          <a:graphicData uri="http://schemas.openxmlformats.org/drawingml/2006/table">
            <a:tbl>
              <a:tblPr firstRow="1" bandRow="1">
                <a:tableStyleId>{5C22544A-7EE6-4342-B048-85BDC9FD1C3A}</a:tableStyleId>
              </a:tblPr>
              <a:tblGrid>
                <a:gridCol w="4110754">
                  <a:extLst>
                    <a:ext uri="{9D8B030D-6E8A-4147-A177-3AD203B41FA5}">
                      <a16:colId xmlns:a16="http://schemas.microsoft.com/office/drawing/2014/main" val="20000"/>
                    </a:ext>
                  </a:extLst>
                </a:gridCol>
                <a:gridCol w="8310709">
                  <a:extLst>
                    <a:ext uri="{9D8B030D-6E8A-4147-A177-3AD203B41FA5}">
                      <a16:colId xmlns:a16="http://schemas.microsoft.com/office/drawing/2014/main" val="20001"/>
                    </a:ext>
                  </a:extLst>
                </a:gridCol>
              </a:tblGrid>
              <a:tr h="669096">
                <a:tc>
                  <a:txBody>
                    <a:bodyPr/>
                    <a:lstStyle/>
                    <a:p>
                      <a:pPr algn="ctr">
                        <a:buNone/>
                      </a:pPr>
                      <a:r>
                        <a:rPr lang="zh-CN" altLang="en-US" sz="3200" dirty="0">
                          <a:latin typeface="SimSun" panose="02010600030101010101" pitchFamily="2" charset="-122"/>
                          <a:ea typeface="SimSun" panose="02010600030101010101" pitchFamily="2" charset="-122"/>
                        </a:rPr>
                        <a:t>时间</a:t>
                      </a:r>
                    </a:p>
                  </a:txBody>
                  <a:tcPr anchor="ctr"/>
                </a:tc>
                <a:tc>
                  <a:txBody>
                    <a:bodyPr/>
                    <a:lstStyle/>
                    <a:p>
                      <a:pPr algn="ctr">
                        <a:buNone/>
                      </a:pPr>
                      <a:r>
                        <a:rPr lang="zh-CN" altLang="en-US" sz="3200" dirty="0">
                          <a:latin typeface="SimSun" panose="02010600030101010101" pitchFamily="2" charset="-122"/>
                          <a:ea typeface="SimSun" panose="02010600030101010101" pitchFamily="2" charset="-122"/>
                        </a:rPr>
                        <a:t>研究计划</a:t>
                      </a:r>
                    </a:p>
                  </a:txBody>
                  <a:tcPr anchor="ctr"/>
                </a:tc>
                <a:extLst>
                  <a:ext uri="{0D108BD9-81ED-4DB2-BD59-A6C34878D82A}">
                    <a16:rowId xmlns:a16="http://schemas.microsoft.com/office/drawing/2014/main" val="10000"/>
                  </a:ext>
                </a:extLst>
              </a:tr>
              <a:tr h="786992">
                <a:tc>
                  <a:txBody>
                    <a:bodyPr/>
                    <a:lstStyle/>
                    <a:p>
                      <a:pPr algn="ctr">
                        <a:buNone/>
                      </a:pP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2024.12-2025.1</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整理数据集，整理相关模型的文献。</a:t>
                      </a:r>
                    </a:p>
                  </a:txBody>
                  <a:tcPr anchor="ctr"/>
                </a:tc>
                <a:extLst>
                  <a:ext uri="{0D108BD9-81ED-4DB2-BD59-A6C34878D82A}">
                    <a16:rowId xmlns:a16="http://schemas.microsoft.com/office/drawing/2014/main" val="1071880977"/>
                  </a:ext>
                </a:extLst>
              </a:tr>
              <a:tr h="786992">
                <a:tc>
                  <a:txBody>
                    <a:bodyPr/>
                    <a:lstStyle/>
                    <a:p>
                      <a:pPr algn="ctr">
                        <a:buNone/>
                      </a:pP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2025.1-2025.4</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基于重新整理的数据集，复现基础的扩散模型算法，选择最合适的扩散模型，并优化生成所需的</a:t>
                      </a:r>
                      <a:r>
                        <a:rPr lang="en-US" altLang="zh-CN" sz="1800" b="0" dirty="0">
                          <a:latin typeface="Times New Roman" panose="02020603050405020304" pitchFamily="18" charset="0"/>
                          <a:ea typeface="SimSun" panose="02010600030101010101" pitchFamily="2" charset="-122"/>
                          <a:cs typeface="Times New Roman" panose="02020603050405020304" pitchFamily="18" charset="0"/>
                        </a:rPr>
                        <a:t>3</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数据。</a:t>
                      </a:r>
                    </a:p>
                  </a:txBody>
                  <a:tcPr anchor="ctr"/>
                </a:tc>
                <a:extLst>
                  <a:ext uri="{0D108BD9-81ED-4DB2-BD59-A6C34878D82A}">
                    <a16:rowId xmlns:a16="http://schemas.microsoft.com/office/drawing/2014/main" val="10001"/>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 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5.4-2025.4</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marL="0" marR="0" indent="0" algn="ctr" defTabSz="1079998" rtl="0" eaLnBrk="1" fontAlgn="auto" latinLnBrk="0" hangingPunct="1">
                        <a:lnSpc>
                          <a:spcPct val="100000"/>
                        </a:lnSpc>
                        <a:spcBef>
                          <a:spcPts val="0"/>
                        </a:spcBef>
                        <a:spcAft>
                          <a:spcPts val="0"/>
                        </a:spcAft>
                        <a:buClrTx/>
                        <a:buSzTx/>
                        <a:buFontTx/>
                        <a:buNone/>
                        <a:tabLst/>
                        <a:defRPr/>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基于上阶段得到的</a:t>
                      </a:r>
                      <a:r>
                        <a:rPr lang="en-US" altLang="zh-CN" sz="1800" b="0" dirty="0">
                          <a:latin typeface="Times New Roman" panose="02020603050405020304" pitchFamily="18" charset="0"/>
                          <a:ea typeface="SimSun" panose="02010600030101010101" pitchFamily="2" charset="-122"/>
                          <a:cs typeface="Times New Roman" panose="02020603050405020304" pitchFamily="18" charset="0"/>
                        </a:rPr>
                        <a:t>3</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数据，完成数据集制作，复现基础对比实验。</a:t>
                      </a:r>
                    </a:p>
                  </a:txBody>
                  <a:tcPr anchor="ctr"/>
                </a:tc>
                <a:extLst>
                  <a:ext uri="{0D108BD9-81ED-4DB2-BD59-A6C34878D82A}">
                    <a16:rowId xmlns:a16="http://schemas.microsoft.com/office/drawing/2014/main" val="10002"/>
                  </a:ext>
                </a:extLst>
              </a:tr>
              <a:tr h="1039459">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-2024.7</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 完成其他医疗图像在</a:t>
                      </a:r>
                      <a:r>
                        <a:rPr lang="en" altLang="zh-CN" sz="1800" b="0" dirty="0" err="1">
                          <a:latin typeface="Times New Roman" panose="02020603050405020304" pitchFamily="18" charset="0"/>
                          <a:ea typeface="SimSun" panose="02010600030101010101" pitchFamily="2" charset="-122"/>
                          <a:cs typeface="Times New Roman" panose="02020603050405020304" pitchFamily="18" charset="0"/>
                        </a:rPr>
                        <a:t>ImagNet</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预训练模型上和</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DINOv2</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上的多模态融合方法的分类任务，同时分析研究内容二提出的其他问题。</a:t>
                      </a:r>
                    </a:p>
                  </a:txBody>
                  <a:tcPr anchor="ctr"/>
                </a:tc>
                <a:extLst>
                  <a:ext uri="{0D108BD9-81ED-4DB2-BD59-A6C34878D82A}">
                    <a16:rowId xmlns:a16="http://schemas.microsoft.com/office/drawing/2014/main" val="10003"/>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 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.7-202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.10</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重点优化自创算法的更新迭代，优化算法，并分析相关模型的分类性能。</a:t>
                      </a:r>
                    </a:p>
                  </a:txBody>
                  <a:tcPr anchor="ctr"/>
                </a:tc>
                <a:extLst>
                  <a:ext uri="{0D108BD9-81ED-4DB2-BD59-A6C34878D82A}">
                    <a16:rowId xmlns:a16="http://schemas.microsoft.com/office/drawing/2014/main" val="10004"/>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.10-202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.12</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汇总改进整体研究内容，提高整体分类性能。</a:t>
                      </a:r>
                    </a:p>
                  </a:txBody>
                  <a:tcPr anchor="ctr"/>
                </a:tc>
                <a:extLst>
                  <a:ext uri="{0D108BD9-81ED-4DB2-BD59-A6C34878D82A}">
                    <a16:rowId xmlns:a16="http://schemas.microsoft.com/office/drawing/2014/main" val="10005"/>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.12-202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.2</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sz="1800" b="0" dirty="0">
                          <a:latin typeface="Times New Roman" panose="02020603050405020304" pitchFamily="18" charset="0"/>
                          <a:ea typeface="SimSun" panose="02010600030101010101" pitchFamily="2" charset="-122"/>
                          <a:cs typeface="Times New Roman" panose="02020603050405020304" pitchFamily="18" charset="0"/>
                        </a:rPr>
                        <a:t>完成论文初稿，准备并完成中期答辩</a:t>
                      </a:r>
                      <a:endParaRPr lang="zh-CN" altLang="en-US" sz="18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006"/>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.2-202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sz="1800" b="0" dirty="0">
                          <a:latin typeface="Times New Roman" panose="02020603050405020304" pitchFamily="18" charset="0"/>
                          <a:ea typeface="SimSun" panose="02010600030101010101" pitchFamily="2" charset="-122"/>
                          <a:cs typeface="Times New Roman" panose="02020603050405020304" pitchFamily="18" charset="0"/>
                        </a:rPr>
                        <a:t>结合中期答辩的问题完善论文，提交论文正式稿</a:t>
                      </a:r>
                      <a:endParaRPr lang="en-US" altLang="zh-CN" sz="18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文本框 1">
            <a:extLst>
              <a:ext uri="{FF2B5EF4-FFF2-40B4-BE49-F238E27FC236}">
                <a16:creationId xmlns:a16="http://schemas.microsoft.com/office/drawing/2014/main" id="{6FD17D94-3883-1290-D26B-2443E474232C}"/>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19</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3271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8CE8A-E529-8795-7D12-8830E7D25ED6}"/>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B2895D36-F8B9-282B-2D90-0EB12C742798}"/>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0E2027E4-0B94-E082-8E92-D2D008EDE7DC}"/>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科研成果</a:t>
              </a:r>
            </a:p>
          </p:txBody>
        </p:sp>
        <p:grpSp>
          <p:nvGrpSpPr>
            <p:cNvPr id="44" name="组合 43">
              <a:extLst>
                <a:ext uri="{FF2B5EF4-FFF2-40B4-BE49-F238E27FC236}">
                  <a16:creationId xmlns:a16="http://schemas.microsoft.com/office/drawing/2014/main" id="{3B23FE39-95FD-C6C2-1630-3563908CA67D}"/>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9192F5CB-7D9F-6211-C64C-9F89E824F892}"/>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E54799C0-A844-FECF-B90D-B48BDFE92EA1}"/>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D760D271-DD1C-F486-2355-CA95E36735F3}"/>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B4C4DB4A-8FCB-D118-C175-A7257A511521}"/>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D471D05A-A5A8-B903-0061-356D08533DD6}"/>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2146A7E2-694B-DFE6-6375-25F7038F4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aphicFrame>
        <p:nvGraphicFramePr>
          <p:cNvPr id="4" name="表格 3">
            <a:extLst>
              <a:ext uri="{FF2B5EF4-FFF2-40B4-BE49-F238E27FC236}">
                <a16:creationId xmlns:a16="http://schemas.microsoft.com/office/drawing/2014/main" id="{ED4F3361-CA6B-A98B-ECAB-17ABFFA20EE2}"/>
              </a:ext>
            </a:extLst>
          </p:cNvPr>
          <p:cNvGraphicFramePr>
            <a:graphicFrameLocks noGrp="1"/>
          </p:cNvGraphicFramePr>
          <p:nvPr>
            <p:extLst>
              <p:ext uri="{D42A27DB-BD31-4B8C-83A1-F6EECF244321}">
                <p14:modId xmlns:p14="http://schemas.microsoft.com/office/powerpoint/2010/main" val="2872839384"/>
              </p:ext>
            </p:extLst>
          </p:nvPr>
        </p:nvGraphicFramePr>
        <p:xfrm>
          <a:off x="1035435" y="1681340"/>
          <a:ext cx="12648480" cy="5636858"/>
        </p:xfrm>
        <a:graphic>
          <a:graphicData uri="http://schemas.openxmlformats.org/drawingml/2006/table">
            <a:tbl>
              <a:tblPr firstRow="1" bandRow="1">
                <a:tableStyleId>{5C22544A-7EE6-4342-B048-85BDC9FD1C3A}</a:tableStyleId>
              </a:tblPr>
              <a:tblGrid>
                <a:gridCol w="4216160">
                  <a:extLst>
                    <a:ext uri="{9D8B030D-6E8A-4147-A177-3AD203B41FA5}">
                      <a16:colId xmlns:a16="http://schemas.microsoft.com/office/drawing/2014/main" val="3888238026"/>
                    </a:ext>
                  </a:extLst>
                </a:gridCol>
                <a:gridCol w="4216160">
                  <a:extLst>
                    <a:ext uri="{9D8B030D-6E8A-4147-A177-3AD203B41FA5}">
                      <a16:colId xmlns:a16="http://schemas.microsoft.com/office/drawing/2014/main" val="3273339369"/>
                    </a:ext>
                  </a:extLst>
                </a:gridCol>
                <a:gridCol w="4216160">
                  <a:extLst>
                    <a:ext uri="{9D8B030D-6E8A-4147-A177-3AD203B41FA5}">
                      <a16:colId xmlns:a16="http://schemas.microsoft.com/office/drawing/2014/main" val="1469823928"/>
                    </a:ext>
                  </a:extLst>
                </a:gridCol>
              </a:tblGrid>
              <a:tr h="889544">
                <a:tc>
                  <a:txBody>
                    <a:bodyPr/>
                    <a:lstStyle/>
                    <a:p>
                      <a:pPr algn="ctr"/>
                      <a:r>
                        <a:rPr lang="zh-CN" altLang="en-US" dirty="0">
                          <a:latin typeface="SimSun" panose="02010600030101010101" pitchFamily="2" charset="-122"/>
                          <a:ea typeface="SimSun" panose="02010600030101010101" pitchFamily="2" charset="-122"/>
                        </a:rPr>
                        <a:t>名称</a:t>
                      </a:r>
                    </a:p>
                  </a:txBody>
                  <a:tcPr anchor="ctr" anchorCtr="1"/>
                </a:tc>
                <a:tc>
                  <a:txBody>
                    <a:bodyPr/>
                    <a:lstStyle/>
                    <a:p>
                      <a:pPr algn="ctr"/>
                      <a:r>
                        <a:rPr lang="zh-CN" altLang="en-US" dirty="0">
                          <a:latin typeface="SimSun" panose="02010600030101010101" pitchFamily="2" charset="-122"/>
                          <a:ea typeface="SimSun" panose="02010600030101010101" pitchFamily="2" charset="-122"/>
                        </a:rPr>
                        <a:t>属性</a:t>
                      </a:r>
                    </a:p>
                  </a:txBody>
                  <a:tcPr anchor="ctr" anchorCtr="1"/>
                </a:tc>
                <a:tc>
                  <a:txBody>
                    <a:bodyPr/>
                    <a:lstStyle/>
                    <a:p>
                      <a:pPr algn="ctr"/>
                      <a:r>
                        <a:rPr lang="zh-CN" altLang="en-US" dirty="0">
                          <a:latin typeface="SimSun" panose="02010600030101010101" pitchFamily="2" charset="-122"/>
                          <a:ea typeface="SimSun" panose="02010600030101010101" pitchFamily="2" charset="-122"/>
                        </a:rPr>
                        <a:t>状态</a:t>
                      </a:r>
                    </a:p>
                  </a:txBody>
                  <a:tcPr anchor="ctr" anchorCtr="1"/>
                </a:tc>
                <a:extLst>
                  <a:ext uri="{0D108BD9-81ED-4DB2-BD59-A6C34878D82A}">
                    <a16:rowId xmlns:a16="http://schemas.microsoft.com/office/drawing/2014/main" val="1358476713"/>
                  </a:ext>
                </a:extLst>
              </a:tr>
              <a:tr h="1484113">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《Comparative Analysis of ImageNet Pre-Trained Deep Learning Models and DINOv2 in Medical Imaging Classification》</a:t>
                      </a:r>
                    </a:p>
                  </a:txBody>
                  <a:tcPr anchor="ctr" anchorCtr="1"/>
                </a:tc>
                <a:tc>
                  <a:txBody>
                    <a:bodyPr/>
                    <a:lstStyle/>
                    <a:p>
                      <a:pPr algn="ctr"/>
                      <a:r>
                        <a:rPr lang="en-US" altLang="zh-CN" dirty="0">
                          <a:latin typeface="Times New Roman" panose="02020603050405020304" pitchFamily="18" charset="0"/>
                          <a:ea typeface="SimSun" panose="02010600030101010101" pitchFamily="2" charset="-122"/>
                          <a:cs typeface="Times New Roman" panose="02020603050405020304" pitchFamily="18" charset="0"/>
                        </a:rPr>
                        <a:t>COMPSAC</a:t>
                      </a:r>
                      <a:r>
                        <a:rPr lang="zh-CN" altLang="en-US" dirty="0">
                          <a:latin typeface="Times New Roman" panose="02020603050405020304" pitchFamily="18" charset="0"/>
                          <a:ea typeface="SimSun" panose="02010600030101010101" pitchFamily="2" charset="-122"/>
                          <a:cs typeface="Times New Roman" panose="02020603050405020304" pitchFamily="18" charset="0"/>
                        </a:rPr>
                        <a:t>会议</a:t>
                      </a: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中稿</a:t>
                      </a:r>
                    </a:p>
                  </a:txBody>
                  <a:tcPr anchor="ctr" anchorCtr="1"/>
                </a:tc>
                <a:extLst>
                  <a:ext uri="{0D108BD9-81ED-4DB2-BD59-A6C34878D82A}">
                    <a16:rowId xmlns:a16="http://schemas.microsoft.com/office/drawing/2014/main" val="3495821995"/>
                  </a:ext>
                </a:extLst>
              </a:tr>
              <a:tr h="1484113">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《Comparative Analysis of ImageNet Pre-Trained Deep Learning Models and Self-Distillation in Medical Imaging Classification》</a:t>
                      </a:r>
                    </a:p>
                  </a:txBody>
                  <a:tcPr anchor="ctr" anchorCtr="1"/>
                </a:tc>
                <a:tc>
                  <a:txBody>
                    <a:bodyPr/>
                    <a:lstStyle/>
                    <a:p>
                      <a:pPr algn="ctr"/>
                      <a:r>
                        <a:rPr lang="en" altLang="zh-CN" dirty="0">
                          <a:latin typeface="Times New Roman" panose="02020603050405020304" pitchFamily="18" charset="0"/>
                          <a:ea typeface="SimSun" panose="02010600030101010101" pitchFamily="2" charset="-122"/>
                          <a:cs typeface="Times New Roman" panose="02020603050405020304" pitchFamily="18" charset="0"/>
                        </a:rPr>
                        <a:t>Engineering Applications of Artificial Intelligence</a:t>
                      </a:r>
                      <a:r>
                        <a:rPr lang="zh-CN" altLang="en" dirty="0">
                          <a:latin typeface="Times New Roman" panose="02020603050405020304" pitchFamily="18" charset="0"/>
                          <a:ea typeface="SimSun" panose="02010600030101010101" pitchFamily="2" charset="-122"/>
                          <a:cs typeface="Times New Roman" panose="02020603050405020304" pitchFamily="18" charset="0"/>
                        </a:rPr>
                        <a:t>期刊</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在投</a:t>
                      </a:r>
                    </a:p>
                  </a:txBody>
                  <a:tcPr anchor="ctr" anchorCtr="1"/>
                </a:tc>
                <a:extLst>
                  <a:ext uri="{0D108BD9-81ED-4DB2-BD59-A6C34878D82A}">
                    <a16:rowId xmlns:a16="http://schemas.microsoft.com/office/drawing/2014/main" val="1146381766"/>
                  </a:ext>
                </a:extLst>
              </a:tr>
              <a:tr h="889544">
                <a:tc>
                  <a:txBody>
                    <a:bodyPr/>
                    <a:lstStyle/>
                    <a:p>
                      <a:pPr algn="ctr"/>
                      <a:r>
                        <a:rPr lang="en-US" altLang="zh-CN" sz="2000" dirty="0">
                          <a:latin typeface="Times New Roman" panose="02020603050405020304" charset="0"/>
                          <a:ea typeface="宋体" panose="02010600030101010101" pitchFamily="2" charset="-122"/>
                          <a:cs typeface="Times New Roman" panose="02020603050405020304" charset="0"/>
                        </a:rPr>
                        <a:t>《</a:t>
                      </a:r>
                      <a:r>
                        <a:rPr lang="zh-CN" altLang="en-US" sz="2000" dirty="0">
                          <a:latin typeface="Times New Roman" panose="02020603050405020304" charset="0"/>
                          <a:ea typeface="宋体" panose="02010600030101010101" pitchFamily="2" charset="-122"/>
                          <a:cs typeface="Times New Roman" panose="02020603050405020304" charset="0"/>
                        </a:rPr>
                        <a:t>基于语音数据的重症肌无力自评量表自动化评估</a:t>
                      </a:r>
                      <a:r>
                        <a:rPr lang="en-US" altLang="zh-CN" sz="2000" dirty="0">
                          <a:latin typeface="Times New Roman" panose="02020603050405020304" charset="0"/>
                          <a:ea typeface="宋体" panose="02010600030101010101" pitchFamily="2" charset="-122"/>
                          <a:cs typeface="Times New Roman" panose="02020603050405020304" charset="0"/>
                        </a:rPr>
                        <a:t>》</a:t>
                      </a:r>
                      <a:endParaRPr lang="zh-CN" altLang="en-US" dirty="0"/>
                    </a:p>
                  </a:txBody>
                  <a:tcPr anchor="ctr" anchorCtr="1"/>
                </a:tc>
                <a:tc>
                  <a:txBody>
                    <a:bodyPr/>
                    <a:lstStyle/>
                    <a:p>
                      <a:pPr algn="ctr"/>
                      <a:r>
                        <a:rPr lang="zh-CN" altLang="zh-CN" sz="2126" kern="1200" dirty="0">
                          <a:solidFill>
                            <a:schemeClr val="dk1"/>
                          </a:solidFill>
                          <a:effectLst/>
                          <a:latin typeface="SimSun" panose="02010600030101010101" pitchFamily="2" charset="-122"/>
                          <a:ea typeface="SimSun" panose="02010600030101010101" pitchFamily="2" charset="-122"/>
                          <a:cs typeface="+mn-cs"/>
                        </a:rPr>
                        <a:t>中华医学会第二十七次神经病学学术会议</a:t>
                      </a:r>
                      <a:r>
                        <a:rPr lang="zh-CN" altLang="zh-CN" dirty="0">
                          <a:effectLst/>
                          <a:latin typeface="SimSun" panose="02010600030101010101" pitchFamily="2" charset="-122"/>
                          <a:ea typeface="SimSun" panose="02010600030101010101" pitchFamily="2" charset="-122"/>
                        </a:rPr>
                        <a:t> </a:t>
                      </a:r>
                      <a:endParaRPr lang="zh-CN" altLang="en-US" dirty="0">
                        <a:latin typeface="SimSun" panose="02010600030101010101" pitchFamily="2" charset="-122"/>
                        <a:ea typeface="SimSun" panose="02010600030101010101" pitchFamily="2" charset="-122"/>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中稿</a:t>
                      </a:r>
                    </a:p>
                  </a:txBody>
                  <a:tcPr anchor="ctr" anchorCtr="1"/>
                </a:tc>
                <a:extLst>
                  <a:ext uri="{0D108BD9-81ED-4DB2-BD59-A6C34878D82A}">
                    <a16:rowId xmlns:a16="http://schemas.microsoft.com/office/drawing/2014/main" val="98399839"/>
                  </a:ext>
                </a:extLst>
              </a:tr>
              <a:tr h="889544">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a:t>
                      </a:r>
                      <a:r>
                        <a:rPr lang="zh-CN" altLang="en-US" sz="2000" dirty="0">
                          <a:latin typeface="Times New Roman" panose="02020603050405020304" charset="0"/>
                          <a:ea typeface="宋体" panose="02010600030101010101" pitchFamily="2" charset="-122"/>
                          <a:cs typeface="Times New Roman" panose="02020603050405020304" charset="0"/>
                        </a:rPr>
                        <a:t>一种基于注意力和扩散概率模型的图像分割方法</a:t>
                      </a:r>
                      <a:r>
                        <a:rPr lang="en-US" altLang="zh-CN" sz="2000" dirty="0">
                          <a:latin typeface="Times New Roman" panose="02020603050405020304" charset="0"/>
                          <a:ea typeface="宋体" panose="02010600030101010101" pitchFamily="2" charset="-122"/>
                          <a:cs typeface="Times New Roman" panose="02020603050405020304" charset="0"/>
                        </a:rPr>
                        <a:t>》</a:t>
                      </a:r>
                    </a:p>
                  </a:txBody>
                  <a:tcPr anchor="ctr" anchorCtr="1"/>
                </a:tc>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专利</a:t>
                      </a: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撰写完成</a:t>
                      </a:r>
                    </a:p>
                  </a:txBody>
                  <a:tcPr anchor="ctr" anchorCtr="1"/>
                </a:tc>
                <a:extLst>
                  <a:ext uri="{0D108BD9-81ED-4DB2-BD59-A6C34878D82A}">
                    <a16:rowId xmlns:a16="http://schemas.microsoft.com/office/drawing/2014/main" val="3374280404"/>
                  </a:ext>
                </a:extLst>
              </a:tr>
            </a:tbl>
          </a:graphicData>
        </a:graphic>
      </p:graphicFrame>
      <p:sp>
        <p:nvSpPr>
          <p:cNvPr id="5" name="文本框 4">
            <a:extLst>
              <a:ext uri="{FF2B5EF4-FFF2-40B4-BE49-F238E27FC236}">
                <a16:creationId xmlns:a16="http://schemas.microsoft.com/office/drawing/2014/main" id="{59C47B5D-098B-AA34-A79B-0BA52B0F0EF1}"/>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20</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048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p:cNvGrpSpPr/>
          <p:nvPr/>
        </p:nvGrpSpPr>
        <p:grpSpPr>
          <a:xfrm flipH="1">
            <a:off x="-901158" y="-416973"/>
            <a:ext cx="16022072" cy="11964215"/>
            <a:chOff x="-379183" y="-741426"/>
            <a:chExt cx="13734255" cy="10129553"/>
          </a:xfrm>
        </p:grpSpPr>
        <p:grpSp>
          <p:nvGrpSpPr>
            <p:cNvPr id="131" name="组合 130"/>
            <p:cNvGrpSpPr/>
            <p:nvPr/>
          </p:nvGrpSpPr>
          <p:grpSpPr>
            <a:xfrm>
              <a:off x="8977537" y="5273417"/>
              <a:ext cx="1951116" cy="324423"/>
              <a:chOff x="7217443" y="6061401"/>
              <a:chExt cx="2057816" cy="342165"/>
            </a:xfrm>
          </p:grpSpPr>
          <p:sp>
            <p:nvSpPr>
              <p:cNvPr id="200" name="矩形 199"/>
              <p:cNvSpPr/>
              <p:nvPr/>
            </p:nvSpPr>
            <p:spPr>
              <a:xfrm>
                <a:off x="7508271" y="6061401"/>
                <a:ext cx="1766988" cy="342165"/>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答辩人：黄钰凝</a:t>
                </a:r>
              </a:p>
            </p:txBody>
          </p:sp>
          <p:sp>
            <p:nvSpPr>
              <p:cNvPr id="201" name="PA_任意多边形 9"/>
              <p:cNvSpPr>
                <a:spLocks noEditPoints="1"/>
              </p:cNvSpPr>
              <p:nvPr>
                <p:custDataLst>
                  <p:tags r:id="rId2"/>
                </p:custDataLst>
              </p:nvPr>
            </p:nvSpPr>
            <p:spPr bwMode="auto">
              <a:xfrm>
                <a:off x="7217443" y="6115326"/>
                <a:ext cx="231963" cy="232938"/>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32" name="组合 131"/>
            <p:cNvGrpSpPr/>
            <p:nvPr/>
          </p:nvGrpSpPr>
          <p:grpSpPr>
            <a:xfrm>
              <a:off x="6036417" y="5273410"/>
              <a:ext cx="2552617" cy="324422"/>
              <a:chOff x="3524801" y="6061395"/>
              <a:chExt cx="2692215" cy="342164"/>
            </a:xfrm>
          </p:grpSpPr>
          <p:sp>
            <p:nvSpPr>
              <p:cNvPr id="198" name="PA_任意多边形 10"/>
              <p:cNvSpPr>
                <a:spLocks noChangeAspect="1" noEditPoints="1"/>
              </p:cNvSpPr>
              <p:nvPr>
                <p:custDataLst>
                  <p:tags r:id="rId1"/>
                </p:custDataLst>
              </p:nvPr>
            </p:nvSpPr>
            <p:spPr bwMode="auto">
              <a:xfrm>
                <a:off x="3524801" y="6115503"/>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9" name="矩形 198"/>
              <p:cNvSpPr/>
              <p:nvPr/>
            </p:nvSpPr>
            <p:spPr>
              <a:xfrm>
                <a:off x="3764297" y="6061395"/>
                <a:ext cx="2452719" cy="342164"/>
              </a:xfrm>
              <a:prstGeom prst="rect">
                <a:avLst/>
              </a:prstGeom>
            </p:spPr>
            <p:txBody>
              <a:bodyPr wrap="none">
                <a:spAutoFit/>
              </a:bodyPr>
              <a:lstStyle/>
              <a:p>
                <a:r>
                  <a:rPr lang="zh-CN" altLang="en-US" sz="1890" spc="84">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指导老师：李建强教授</a:t>
                </a:r>
              </a:p>
            </p:txBody>
          </p:sp>
        </p:grpSp>
        <p:pic>
          <p:nvPicPr>
            <p:cNvPr id="134" name="图片 1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760" y="4468086"/>
              <a:ext cx="7088907" cy="329353"/>
            </a:xfrm>
            <a:prstGeom prst="rect">
              <a:avLst/>
            </a:prstGeom>
          </p:spPr>
        </p:pic>
        <p:sp>
          <p:nvSpPr>
            <p:cNvPr id="140" name="矩形 259"/>
            <p:cNvSpPr>
              <a:spLocks noChangeArrowheads="1"/>
            </p:cNvSpPr>
            <p:nvPr/>
          </p:nvSpPr>
          <p:spPr bwMode="auto">
            <a:xfrm>
              <a:off x="5253154" y="4022867"/>
              <a:ext cx="6510117" cy="3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rPr>
                <a:t>计算机学院</a:t>
              </a:r>
              <a:endParaRPr lang="en-US" altLang="zh-CN"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1" name="组合 140"/>
            <p:cNvGrpSpPr/>
            <p:nvPr/>
          </p:nvGrpSpPr>
          <p:grpSpPr>
            <a:xfrm>
              <a:off x="1092599" y="1750035"/>
              <a:ext cx="3683568" cy="3683568"/>
              <a:chOff x="3393106" y="2094168"/>
              <a:chExt cx="2664366" cy="2664366"/>
            </a:xfrm>
          </p:grpSpPr>
          <p:sp>
            <p:nvSpPr>
              <p:cNvPr id="194" name="椭圆 193"/>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95" name="组合 194"/>
              <p:cNvGrpSpPr/>
              <p:nvPr/>
            </p:nvGrpSpPr>
            <p:grpSpPr>
              <a:xfrm>
                <a:off x="3655434" y="2332886"/>
                <a:ext cx="2167846" cy="2167846"/>
                <a:chOff x="3739822" y="2440887"/>
                <a:chExt cx="1970936" cy="1970936"/>
              </a:xfrm>
            </p:grpSpPr>
            <p:sp>
              <p:nvSpPr>
                <p:cNvPr id="196" name="圆角矩形 13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7" name="椭圆 196"/>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42" name="矩形 2"/>
            <p:cNvSpPr/>
            <p:nvPr/>
          </p:nvSpPr>
          <p:spPr>
            <a:xfrm>
              <a:off x="-118711" y="-538721"/>
              <a:ext cx="3887755" cy="1835377"/>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3" name="椭圆 142"/>
            <p:cNvSpPr/>
            <p:nvPr/>
          </p:nvSpPr>
          <p:spPr>
            <a:xfrm>
              <a:off x="11342408" y="-741426"/>
              <a:ext cx="1699185" cy="169918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4" name="椭圆 143"/>
            <p:cNvSpPr/>
            <p:nvPr/>
          </p:nvSpPr>
          <p:spPr>
            <a:xfrm>
              <a:off x="11961416" y="5942852"/>
              <a:ext cx="1393656" cy="139365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5" name="椭圆 144"/>
            <p:cNvSpPr/>
            <p:nvPr/>
          </p:nvSpPr>
          <p:spPr>
            <a:xfrm>
              <a:off x="11536697" y="6865937"/>
              <a:ext cx="913603" cy="913603"/>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6" name="圆角矩形 8"/>
            <p:cNvSpPr/>
            <p:nvPr/>
          </p:nvSpPr>
          <p:spPr>
            <a:xfrm rot="2700000">
              <a:off x="-327012" y="6388319"/>
              <a:ext cx="2947637" cy="3051980"/>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7" name="组合 146"/>
            <p:cNvGrpSpPr/>
            <p:nvPr/>
          </p:nvGrpSpPr>
          <p:grpSpPr>
            <a:xfrm>
              <a:off x="749385" y="5118786"/>
              <a:ext cx="584148" cy="584148"/>
              <a:chOff x="3393106" y="2094168"/>
              <a:chExt cx="2664366" cy="2664366"/>
            </a:xfrm>
          </p:grpSpPr>
          <p:sp>
            <p:nvSpPr>
              <p:cNvPr id="190" name="椭圆 18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91" name="组合 190"/>
              <p:cNvGrpSpPr/>
              <p:nvPr/>
            </p:nvGrpSpPr>
            <p:grpSpPr>
              <a:xfrm>
                <a:off x="3655434" y="2332886"/>
                <a:ext cx="2167846" cy="2167846"/>
                <a:chOff x="3739822" y="2440887"/>
                <a:chExt cx="1970936" cy="1970936"/>
              </a:xfrm>
            </p:grpSpPr>
            <p:sp>
              <p:nvSpPr>
                <p:cNvPr id="192" name="圆角矩形 3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3" name="椭圆 19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48" name="组合 147"/>
            <p:cNvGrpSpPr/>
            <p:nvPr/>
          </p:nvGrpSpPr>
          <p:grpSpPr>
            <a:xfrm>
              <a:off x="1820832" y="5533533"/>
              <a:ext cx="253401" cy="253401"/>
              <a:chOff x="3393106" y="2094168"/>
              <a:chExt cx="2664366" cy="2664366"/>
            </a:xfrm>
          </p:grpSpPr>
          <p:sp>
            <p:nvSpPr>
              <p:cNvPr id="186" name="椭圆 18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7" name="组合 186"/>
              <p:cNvGrpSpPr/>
              <p:nvPr/>
            </p:nvGrpSpPr>
            <p:grpSpPr>
              <a:xfrm>
                <a:off x="3655434" y="2332886"/>
                <a:ext cx="2167846" cy="2167846"/>
                <a:chOff x="3739822" y="2440887"/>
                <a:chExt cx="1970936" cy="1970936"/>
              </a:xfrm>
            </p:grpSpPr>
            <p:sp>
              <p:nvSpPr>
                <p:cNvPr id="188" name="圆角矩形 4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9" name="椭圆 188"/>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49" name="组合 148"/>
            <p:cNvGrpSpPr/>
            <p:nvPr/>
          </p:nvGrpSpPr>
          <p:grpSpPr>
            <a:xfrm>
              <a:off x="2897835" y="5868064"/>
              <a:ext cx="410645" cy="410645"/>
              <a:chOff x="3393106" y="2094168"/>
              <a:chExt cx="2664366" cy="2664366"/>
            </a:xfrm>
          </p:grpSpPr>
          <p:sp>
            <p:nvSpPr>
              <p:cNvPr id="182" name="椭圆 181"/>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3" name="组合 182"/>
              <p:cNvGrpSpPr/>
              <p:nvPr/>
            </p:nvGrpSpPr>
            <p:grpSpPr>
              <a:xfrm>
                <a:off x="3655434" y="2332886"/>
                <a:ext cx="2167846" cy="2167846"/>
                <a:chOff x="3739822" y="2440887"/>
                <a:chExt cx="1970936" cy="1970936"/>
              </a:xfrm>
            </p:grpSpPr>
            <p:sp>
              <p:nvSpPr>
                <p:cNvPr id="184" name="圆角矩形 4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5" name="椭圆 184"/>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0" name="组合 149"/>
            <p:cNvGrpSpPr/>
            <p:nvPr/>
          </p:nvGrpSpPr>
          <p:grpSpPr>
            <a:xfrm>
              <a:off x="4026081" y="5364233"/>
              <a:ext cx="352691" cy="352691"/>
              <a:chOff x="3393106" y="2094168"/>
              <a:chExt cx="2664366" cy="2664366"/>
            </a:xfrm>
          </p:grpSpPr>
          <p:sp>
            <p:nvSpPr>
              <p:cNvPr id="178" name="椭圆 177"/>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9" name="组合 178"/>
              <p:cNvGrpSpPr/>
              <p:nvPr/>
            </p:nvGrpSpPr>
            <p:grpSpPr>
              <a:xfrm>
                <a:off x="3655434" y="2332886"/>
                <a:ext cx="2167846" cy="2167846"/>
                <a:chOff x="3739822" y="2440887"/>
                <a:chExt cx="1970936" cy="1970936"/>
              </a:xfrm>
            </p:grpSpPr>
            <p:sp>
              <p:nvSpPr>
                <p:cNvPr id="180" name="圆角矩形 5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1" name="椭圆 180"/>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1" name="组合 150"/>
            <p:cNvGrpSpPr/>
            <p:nvPr/>
          </p:nvGrpSpPr>
          <p:grpSpPr>
            <a:xfrm>
              <a:off x="3138983" y="868413"/>
              <a:ext cx="491379" cy="491379"/>
              <a:chOff x="3393106" y="2094168"/>
              <a:chExt cx="2664366" cy="2664366"/>
            </a:xfrm>
          </p:grpSpPr>
          <p:sp>
            <p:nvSpPr>
              <p:cNvPr id="171" name="椭圆 17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2" name="组合 171"/>
              <p:cNvGrpSpPr/>
              <p:nvPr/>
            </p:nvGrpSpPr>
            <p:grpSpPr>
              <a:xfrm>
                <a:off x="3655434" y="2332886"/>
                <a:ext cx="2167846" cy="2167846"/>
                <a:chOff x="3739822" y="2440887"/>
                <a:chExt cx="1970936" cy="1970936"/>
              </a:xfrm>
            </p:grpSpPr>
            <p:sp>
              <p:nvSpPr>
                <p:cNvPr id="173" name="圆角矩形 5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7" name="椭圆 176"/>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2" name="组合 151"/>
            <p:cNvGrpSpPr/>
            <p:nvPr/>
          </p:nvGrpSpPr>
          <p:grpSpPr>
            <a:xfrm>
              <a:off x="4242595" y="1533253"/>
              <a:ext cx="352691" cy="352691"/>
              <a:chOff x="3393106" y="2094168"/>
              <a:chExt cx="2664366" cy="2664366"/>
            </a:xfrm>
          </p:grpSpPr>
          <p:sp>
            <p:nvSpPr>
              <p:cNvPr id="160" name="椭圆 1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8" name="组合 167"/>
              <p:cNvGrpSpPr/>
              <p:nvPr/>
            </p:nvGrpSpPr>
            <p:grpSpPr>
              <a:xfrm>
                <a:off x="3655434" y="2332886"/>
                <a:ext cx="2167846" cy="2167846"/>
                <a:chOff x="3739822" y="2440887"/>
                <a:chExt cx="1970936" cy="1970936"/>
              </a:xfrm>
            </p:grpSpPr>
            <p:sp>
              <p:nvSpPr>
                <p:cNvPr id="169" name="圆角矩形 6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0" name="椭圆 169"/>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3" name="组合 152"/>
            <p:cNvGrpSpPr/>
            <p:nvPr/>
          </p:nvGrpSpPr>
          <p:grpSpPr>
            <a:xfrm>
              <a:off x="485791" y="4045253"/>
              <a:ext cx="247844" cy="247844"/>
              <a:chOff x="3393106" y="2094168"/>
              <a:chExt cx="2664366" cy="2664366"/>
            </a:xfrm>
          </p:grpSpPr>
          <p:sp>
            <p:nvSpPr>
              <p:cNvPr id="156" name="椭圆 15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7" name="组合 156"/>
              <p:cNvGrpSpPr/>
              <p:nvPr/>
            </p:nvGrpSpPr>
            <p:grpSpPr>
              <a:xfrm>
                <a:off x="3655434" y="2332886"/>
                <a:ext cx="2167846" cy="2167846"/>
                <a:chOff x="3739822" y="2440887"/>
                <a:chExt cx="1970936" cy="1970936"/>
              </a:xfrm>
            </p:grpSpPr>
            <p:sp>
              <p:nvSpPr>
                <p:cNvPr id="158" name="圆角矩形 6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9" name="椭圆 158"/>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54" name="文本框 153"/>
            <p:cNvSpPr txBox="1"/>
            <p:nvPr/>
          </p:nvSpPr>
          <p:spPr>
            <a:xfrm>
              <a:off x="5411210" y="1547585"/>
              <a:ext cx="5619832" cy="2294192"/>
            </a:xfrm>
            <a:prstGeom prst="rect">
              <a:avLst/>
            </a:prstGeom>
            <a:noFill/>
          </p:spPr>
          <p:txBody>
            <a:bodyPr wrap="square" rtlCol="0">
              <a:spAutoFit/>
              <a:scene3d>
                <a:camera prst="orthographicFront"/>
                <a:lightRig rig="threePt" dir="t"/>
              </a:scene3d>
              <a:sp3d contourW="12700"/>
            </a:bodyPr>
            <a:lstStyle/>
            <a:p>
              <a:pPr algn="ctr">
                <a:defRPr/>
              </a:pPr>
              <a:r>
                <a:rPr lang="zh-CN" altLang="en-US"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谢谢聆听！</a:t>
              </a:r>
              <a:endParaRPr lang="en-US" altLang="zh-CN"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algn="ctr">
                <a:defRPr/>
              </a:pPr>
              <a:r>
                <a:rPr lang="zh-CN" altLang="en-US"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敬祈指正！</a:t>
              </a:r>
            </a:p>
          </p:txBody>
        </p:sp>
        <p:pic>
          <p:nvPicPr>
            <p:cNvPr id="155" name="图片 1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66" y="2510972"/>
              <a:ext cx="2184410" cy="2184398"/>
            </a:xfrm>
            <a:prstGeom prst="rect">
              <a:avLst/>
            </a:prstGeom>
          </p:spPr>
        </p:pic>
      </p:grpSp>
    </p:spTree>
    <p:extLst>
      <p:ext uri="{BB962C8B-B14F-4D97-AF65-F5344CB8AC3E}">
        <p14:creationId xmlns:p14="http://schemas.microsoft.com/office/powerpoint/2010/main" val="3382558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4700584" y="5197771"/>
            <a:ext cx="509434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研究背景及意义</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33729" y="151093"/>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研究意义</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pic>
        <p:nvPicPr>
          <p:cNvPr id="2" name="Picture 2" descr="脑胶质瘤的国外新疗法2023-2024_海外看病美联医邦">
            <a:extLst>
              <a:ext uri="{FF2B5EF4-FFF2-40B4-BE49-F238E27FC236}">
                <a16:creationId xmlns:a16="http://schemas.microsoft.com/office/drawing/2014/main" id="{EB14D421-0759-6F41-BFF2-31F3010B3A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1" t="3424" r="2328" b="3553"/>
          <a:stretch/>
        </p:blipFill>
        <p:spPr bwMode="auto">
          <a:xfrm>
            <a:off x="1856949" y="5148584"/>
            <a:ext cx="3667934" cy="2697010"/>
          </a:xfrm>
          <a:prstGeom prst="rect">
            <a:avLst/>
          </a:prstGeom>
          <a:noFill/>
          <a:extLst>
            <a:ext uri="{909E8E84-426E-40DD-AFC4-6F175D3DCCD1}">
              <a14:hiddenFill xmlns:a14="http://schemas.microsoft.com/office/drawing/2010/main">
                <a:solidFill>
                  <a:srgbClr val="FFFFFF"/>
                </a:solidFill>
              </a14:hiddenFill>
            </a:ext>
          </a:extLst>
        </p:spPr>
      </p:pic>
      <p:pic>
        <p:nvPicPr>
          <p:cNvPr id="3" name="Main graphic">
            <a:extLst>
              <a:ext uri="{FF2B5EF4-FFF2-40B4-BE49-F238E27FC236}">
                <a16:creationId xmlns:a16="http://schemas.microsoft.com/office/drawing/2014/main" id="{6AB6D95C-0E9A-FB62-714F-678BD2E93DB5}"/>
              </a:ext>
            </a:extLst>
          </p:cNvPr>
          <p:cNvPicPr/>
          <p:nvPr>
            <p:custDataLst>
              <p:tags r:id="rId1"/>
            </p:custDataLst>
          </p:nvPr>
        </p:nvPicPr>
        <p:blipFill>
          <a:blip r:embed="rId6"/>
          <a:srcRect l="2383" t="52088"/>
          <a:stretch/>
        </p:blipFill>
        <p:spPr>
          <a:xfrm>
            <a:off x="7462390" y="5148172"/>
            <a:ext cx="4232936" cy="2381923"/>
          </a:xfrm>
          <a:prstGeom prst="rect">
            <a:avLst/>
          </a:prstGeom>
          <a:ln>
            <a:noFill/>
          </a:ln>
        </p:spPr>
      </p:pic>
      <p:graphicFrame>
        <p:nvGraphicFramePr>
          <p:cNvPr id="56" name="文本框 51">
            <a:extLst>
              <a:ext uri="{FF2B5EF4-FFF2-40B4-BE49-F238E27FC236}">
                <a16:creationId xmlns:a16="http://schemas.microsoft.com/office/drawing/2014/main" id="{F25FBAF7-2FE6-B6E9-1109-3C0F924A6610}"/>
              </a:ext>
            </a:extLst>
          </p:cNvPr>
          <p:cNvGraphicFramePr/>
          <p:nvPr>
            <p:extLst>
              <p:ext uri="{D42A27DB-BD31-4B8C-83A1-F6EECF244321}">
                <p14:modId xmlns:p14="http://schemas.microsoft.com/office/powerpoint/2010/main" val="1637838588"/>
              </p:ext>
            </p:extLst>
          </p:nvPr>
        </p:nvGraphicFramePr>
        <p:xfrm>
          <a:off x="859593" y="1153944"/>
          <a:ext cx="12127441" cy="35915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文本框 4">
            <a:extLst>
              <a:ext uri="{FF2B5EF4-FFF2-40B4-BE49-F238E27FC236}">
                <a16:creationId xmlns:a16="http://schemas.microsoft.com/office/drawing/2014/main" id="{FF6AEDEE-6CF8-A0C0-6B53-E65C163380AA}"/>
              </a:ext>
            </a:extLst>
          </p:cNvPr>
          <p:cNvSpPr txBox="1"/>
          <p:nvPr/>
        </p:nvSpPr>
        <p:spPr>
          <a:xfrm>
            <a:off x="275607" y="8248281"/>
            <a:ext cx="13848998" cy="600164"/>
          </a:xfrm>
          <a:prstGeom prst="rect">
            <a:avLst/>
          </a:prstGeom>
          <a:noFill/>
        </p:spPr>
        <p:txBody>
          <a:bodyPr wrap="square">
            <a:spAutoFit/>
          </a:bodyPr>
          <a:lstStyle/>
          <a:p>
            <a:r>
              <a:rPr lang="en-US" altLang="zh-CN" sz="1100" kern="100" dirty="0">
                <a:effectLst/>
                <a:latin typeface="Times New Roman" panose="02020603050405020304" pitchFamily="18" charset="0"/>
                <a:ea typeface="宋体" panose="02010600030101010101" pitchFamily="2" charset="-122"/>
              </a:rPr>
              <a:t>[1]Ostrom Q T, </a:t>
            </a:r>
            <a:r>
              <a:rPr lang="en-US" altLang="zh-CN" sz="1100" kern="100" dirty="0" err="1">
                <a:effectLst/>
                <a:latin typeface="Times New Roman" panose="02020603050405020304" pitchFamily="18" charset="0"/>
                <a:ea typeface="宋体" panose="02010600030101010101" pitchFamily="2" charset="-122"/>
              </a:rPr>
              <a:t>Bauchet</a:t>
            </a:r>
            <a:r>
              <a:rPr lang="en-US" altLang="zh-CN" sz="1100" kern="100" dirty="0">
                <a:effectLst/>
                <a:latin typeface="Times New Roman" panose="02020603050405020304" pitchFamily="18" charset="0"/>
                <a:ea typeface="宋体" panose="02010600030101010101" pitchFamily="2" charset="-122"/>
              </a:rPr>
              <a:t> L, Davis F G, et al. The epidemiology of glioma in adults: a “state of the science” review[J]. Neuro-oncology, 2023, 16(7): 896-913.</a:t>
            </a:r>
          </a:p>
          <a:p>
            <a:r>
              <a:rPr lang="en-US" altLang="zh-CN" sz="1100" kern="100" dirty="0">
                <a:latin typeface="Times New Roman" panose="02020603050405020304" pitchFamily="18" charset="0"/>
                <a:ea typeface="宋体" panose="02010600030101010101" pitchFamily="2" charset="-122"/>
              </a:rPr>
              <a:t>[2] Quinn T Ostrom, David J Cote, Mustafa </a:t>
            </a:r>
            <a:r>
              <a:rPr lang="en-US" altLang="zh-CN" sz="1100" kern="100" dirty="0" err="1">
                <a:latin typeface="Times New Roman" panose="02020603050405020304" pitchFamily="18" charset="0"/>
                <a:ea typeface="宋体" panose="02010600030101010101" pitchFamily="2" charset="-122"/>
              </a:rPr>
              <a:t>Ascha</a:t>
            </a:r>
            <a:r>
              <a:rPr lang="en-US" altLang="zh-CN" sz="1100" kern="100" dirty="0">
                <a:latin typeface="Times New Roman" panose="02020603050405020304" pitchFamily="18" charset="0"/>
                <a:ea typeface="宋体" panose="02010600030101010101" pitchFamily="2" charset="-122"/>
              </a:rPr>
              <a:t>, Carol </a:t>
            </a:r>
            <a:r>
              <a:rPr lang="en-US" altLang="zh-CN" sz="1100" kern="100" dirty="0" err="1">
                <a:latin typeface="Times New Roman" panose="02020603050405020304" pitchFamily="18" charset="0"/>
                <a:ea typeface="宋体" panose="02010600030101010101" pitchFamily="2" charset="-122"/>
              </a:rPr>
              <a:t>Kruchko</a:t>
            </a:r>
            <a:r>
              <a:rPr lang="en-US" altLang="zh-CN" sz="1100" kern="100" dirty="0">
                <a:latin typeface="Times New Roman" panose="02020603050405020304" pitchFamily="18" charset="0"/>
                <a:ea typeface="宋体" panose="02010600030101010101" pitchFamily="2" charset="-122"/>
              </a:rPr>
              <a:t>, and Jill S </a:t>
            </a:r>
            <a:r>
              <a:rPr lang="en-US" altLang="zh-CN" sz="1100" kern="100" dirty="0" err="1">
                <a:latin typeface="Times New Roman" panose="02020603050405020304" pitchFamily="18" charset="0"/>
                <a:ea typeface="宋体" panose="02010600030101010101" pitchFamily="2" charset="-122"/>
              </a:rPr>
              <a:t>Barnholtz</a:t>
            </a:r>
            <a:r>
              <a:rPr lang="en-US" altLang="zh-CN" sz="1100" kern="100" dirty="0">
                <a:latin typeface="Times New Roman" panose="02020603050405020304" pitchFamily="18" charset="0"/>
                <a:ea typeface="宋体" panose="02010600030101010101" pitchFamily="2" charset="-122"/>
              </a:rPr>
              <a:t>-Sloan. Adult glioma incidence and survival by race or ethnicity in the united states from 2000 to 2014. JAMA oncology, 4(9):1254–1262, 2023</a:t>
            </a:r>
            <a:r>
              <a:rPr lang="zh-CN" altLang="zh-CN" sz="1100" dirty="0">
                <a:effectLst/>
              </a:rPr>
              <a:t> </a:t>
            </a:r>
            <a:endParaRPr lang="en-US" altLang="zh-CN" sz="1100" dirty="0">
              <a:effectLst/>
            </a:endParaRPr>
          </a:p>
          <a:p>
            <a:r>
              <a:rPr lang="en-US" altLang="zh-CN" sz="1100" kern="100" dirty="0">
                <a:latin typeface="Times New Roman" panose="02020603050405020304" pitchFamily="18" charset="0"/>
                <a:ea typeface="宋体" panose="02010600030101010101" pitchFamily="2" charset="-122"/>
              </a:rPr>
              <a:t>[3]</a:t>
            </a:r>
            <a:r>
              <a:rPr lang="en" altLang="zh-CN" sz="1100" kern="100" dirty="0">
                <a:latin typeface="Times New Roman" panose="02020603050405020304" pitchFamily="18" charset="0"/>
                <a:ea typeface="宋体" panose="02010600030101010101" pitchFamily="2" charset="-122"/>
              </a:rPr>
              <a:t> Global, regional, and national burden of brain and other CNS cancer,1990–2016: a systematic analysis for the Global Burden of Disease Study 2016</a:t>
            </a:r>
          </a:p>
        </p:txBody>
      </p:sp>
      <p:sp>
        <p:nvSpPr>
          <p:cNvPr id="6" name="文本框 5">
            <a:extLst>
              <a:ext uri="{FF2B5EF4-FFF2-40B4-BE49-F238E27FC236}">
                <a16:creationId xmlns:a16="http://schemas.microsoft.com/office/drawing/2014/main" id="{D30237C1-A51E-38D5-32C9-39A641C2B4B0}"/>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A1A9-7EA8-39CC-51C6-EF9362D5D746}"/>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8AEDC82D-0D54-A629-1B01-79B424719C73}"/>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B90B3335-A839-3289-54F0-C9B45B962C61}"/>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研究意义</a:t>
              </a:r>
            </a:p>
          </p:txBody>
        </p:sp>
        <p:grpSp>
          <p:nvGrpSpPr>
            <p:cNvPr id="44" name="组合 43">
              <a:extLst>
                <a:ext uri="{FF2B5EF4-FFF2-40B4-BE49-F238E27FC236}">
                  <a16:creationId xmlns:a16="http://schemas.microsoft.com/office/drawing/2014/main" id="{78761822-6EC8-B187-1F19-F53F716C3FB0}"/>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AB056EFD-6AD8-038C-E6E4-18B2E449C840}"/>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74F94106-1C38-5110-6F64-46E32E3B2FFA}"/>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F77B6023-F7AB-ADE2-BDB3-9923DD53C665}"/>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69A5D5B2-8A61-329C-F07F-37557C2E8F18}"/>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BA813C62-3F5E-E992-51CF-C5C6D4160B8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D478CA46-DE32-AB7D-11AD-872BB5E458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52" name="文本框 51">
            <a:extLst>
              <a:ext uri="{FF2B5EF4-FFF2-40B4-BE49-F238E27FC236}">
                <a16:creationId xmlns:a16="http://schemas.microsoft.com/office/drawing/2014/main" id="{45488272-3789-5DE6-4879-2CE982535584}"/>
              </a:ext>
            </a:extLst>
          </p:cNvPr>
          <p:cNvSpPr txBox="1"/>
          <p:nvPr/>
        </p:nvSpPr>
        <p:spPr>
          <a:xfrm>
            <a:off x="800077" y="1334243"/>
            <a:ext cx="13117399" cy="2446632"/>
          </a:xfrm>
          <a:prstGeom prst="rect">
            <a:avLst/>
          </a:prstGeom>
          <a:noFill/>
        </p:spPr>
        <p:txBody>
          <a:bodyPr wrap="square" rtlCol="0" anchor="t">
            <a:spAutoFit/>
          </a:bodyPr>
          <a:lstStyle/>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脑胶质瘤确诊金标准为：</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活检手术</a:t>
            </a:r>
            <a:r>
              <a:rPr lang="zh-CN" altLang="en-US" sz="2400" dirty="0">
                <a:latin typeface="Times New Roman" panose="02020603050405020304" charset="0"/>
                <a:ea typeface="宋体" panose="02010600030101010101" pitchFamily="2" charset="-122"/>
                <a:cs typeface="Times New Roman" panose="02020603050405020304" charset="0"/>
              </a:rPr>
              <a:t>获取标本，进行组织病理和分子病理整合诊断，进而确定病理分级和分子亚型</a:t>
            </a:r>
            <a:r>
              <a:rPr lang="en-US" altLang="zh-CN" sz="2400" baseline="30000" dirty="0">
                <a:latin typeface="Times New Roman" panose="02020603050405020304" charset="0"/>
                <a:ea typeface="宋体" panose="02010600030101010101" pitchFamily="2" charset="-122"/>
                <a:cs typeface="Times New Roman" panose="02020603050405020304" charset="0"/>
              </a:rPr>
              <a:t>[1]</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磁共振成像（</a:t>
            </a:r>
            <a:r>
              <a:rPr lang="en" altLang="zh-CN" sz="2400" dirty="0">
                <a:solidFill>
                  <a:srgbClr val="C00000"/>
                </a:solidFill>
                <a:latin typeface="Times New Roman" panose="02020603050405020304" charset="0"/>
                <a:ea typeface="宋体" panose="02010600030101010101" pitchFamily="2" charset="-122"/>
                <a:cs typeface="Times New Roman" panose="02020603050405020304" charset="0"/>
              </a:rPr>
              <a:t>MRI</a:t>
            </a:r>
            <a:r>
              <a:rPr lang="zh-CN" altLang="en" sz="2400" dirty="0">
                <a:solidFill>
                  <a:srgbClr val="C00000"/>
                </a:solidFill>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擅长软组织病变的诊断，在脑实质的肿瘤性和血管性病变评估上优于</a:t>
            </a:r>
            <a:r>
              <a:rPr lang="en" altLang="zh-CN" sz="2400" dirty="0">
                <a:latin typeface="Times New Roman" panose="02020603050405020304" charset="0"/>
                <a:ea typeface="宋体" panose="02010600030101010101" pitchFamily="2" charset="-122"/>
                <a:cs typeface="Times New Roman" panose="02020603050405020304" charset="0"/>
              </a:rPr>
              <a:t>CT</a:t>
            </a:r>
            <a:r>
              <a:rPr lang="zh-CN" altLang="en" sz="2400" dirty="0">
                <a:latin typeface="Times New Roman" panose="02020603050405020304" charset="0"/>
                <a:ea typeface="宋体" panose="02010600030101010101" pitchFamily="2" charset="-122"/>
                <a:cs typeface="Times New Roman" panose="02020603050405020304" charset="0"/>
              </a:rPr>
              <a:t>等</a:t>
            </a:r>
            <a:r>
              <a:rPr lang="zh-CN" altLang="en-US" sz="2400" dirty="0">
                <a:latin typeface="Times New Roman" panose="02020603050405020304" charset="0"/>
                <a:ea typeface="宋体" panose="02010600030101010101" pitchFamily="2" charset="-122"/>
                <a:cs typeface="Times New Roman" panose="02020603050405020304" charset="0"/>
              </a:rPr>
              <a:t>扫描成像</a:t>
            </a:r>
            <a:r>
              <a:rPr lang="zh-CN" altLang="e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且无辐射，对人体安全性更高</a:t>
            </a:r>
            <a:r>
              <a:rPr lang="en-US" altLang="zh-CN" sz="2400" baseline="30000" dirty="0">
                <a:latin typeface="Times New Roman" panose="02020603050405020304" charset="0"/>
                <a:ea typeface="宋体" panose="02010600030101010101" pitchFamily="2" charset="-122"/>
                <a:cs typeface="Times New Roman" panose="02020603050405020304" charset="0"/>
              </a:rPr>
              <a:t>[2]</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胶质瘤</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分级</a:t>
            </a:r>
            <a:r>
              <a:rPr lang="zh-CN" altLang="en-US" sz="2400" dirty="0">
                <a:latin typeface="Times New Roman" panose="02020603050405020304" charset="0"/>
                <a:ea typeface="宋体" panose="02010600030101010101" pitchFamily="2" charset="-122"/>
                <a:cs typeface="Times New Roman" panose="02020603050405020304" charset="0"/>
              </a:rPr>
              <a:t>和</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亚型</a:t>
            </a:r>
            <a:r>
              <a:rPr lang="zh-CN" altLang="en-US" sz="2400" dirty="0">
                <a:latin typeface="Times New Roman" panose="02020603050405020304" charset="0"/>
                <a:ea typeface="宋体" panose="02010600030101010101" pitchFamily="2" charset="-122"/>
                <a:cs typeface="Times New Roman" panose="02020603050405020304" charset="0"/>
              </a:rPr>
              <a:t>的判断，对肿瘤的早期筛查更为准确，以</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提高患者生存率</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p:txBody>
      </p:sp>
      <p:pic>
        <p:nvPicPr>
          <p:cNvPr id="1026" name="Picture 2" descr="7">
            <a:extLst>
              <a:ext uri="{FF2B5EF4-FFF2-40B4-BE49-F238E27FC236}">
                <a16:creationId xmlns:a16="http://schemas.microsoft.com/office/drawing/2014/main" id="{60884279-6712-13FC-9F28-6A32BE42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753" y="4725961"/>
            <a:ext cx="4697281" cy="314717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DBD6CA2-C4BF-1C5F-CE05-17C79C82DD57}"/>
              </a:ext>
            </a:extLst>
          </p:cNvPr>
          <p:cNvSpPr txBox="1"/>
          <p:nvPr/>
        </p:nvSpPr>
        <p:spPr>
          <a:xfrm>
            <a:off x="6098728" y="6073984"/>
            <a:ext cx="3039711" cy="461665"/>
          </a:xfrm>
          <a:prstGeom prst="rect">
            <a:avLst/>
          </a:prstGeom>
          <a:noFill/>
        </p:spPr>
        <p:txBody>
          <a:bodyPr wrap="square" rtlCol="0">
            <a:spAutoFit/>
          </a:bodyPr>
          <a:lstStyle/>
          <a:p>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SimSun" panose="02010600030101010101" pitchFamily="2" charset="-122"/>
                <a:ea typeface="SimSun" panose="02010600030101010101" pitchFamily="2" charset="-122"/>
              </a:rPr>
              <a:t>解剖成像</a:t>
            </a:r>
          </a:p>
        </p:txBody>
      </p:sp>
      <p:sp>
        <p:nvSpPr>
          <p:cNvPr id="3" name="左大括号 2">
            <a:extLst>
              <a:ext uri="{FF2B5EF4-FFF2-40B4-BE49-F238E27FC236}">
                <a16:creationId xmlns:a16="http://schemas.microsoft.com/office/drawing/2014/main" id="{5C82021A-370D-AD2C-DA0D-2E8938F3A9B6}"/>
              </a:ext>
            </a:extLst>
          </p:cNvPr>
          <p:cNvSpPr/>
          <p:nvPr/>
        </p:nvSpPr>
        <p:spPr>
          <a:xfrm>
            <a:off x="8160003" y="4917206"/>
            <a:ext cx="627536" cy="2775219"/>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91FABC12-6725-C01B-EEE0-384696F523B2}"/>
              </a:ext>
            </a:extLst>
          </p:cNvPr>
          <p:cNvSpPr txBox="1"/>
          <p:nvPr/>
        </p:nvSpPr>
        <p:spPr>
          <a:xfrm>
            <a:off x="8943241" y="4725961"/>
            <a:ext cx="5124333"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T1-Weighted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C72BF96D-941B-06D4-00C3-AFA83EC4D4E7}"/>
              </a:ext>
            </a:extLst>
          </p:cNvPr>
          <p:cNvSpPr txBox="1"/>
          <p:nvPr/>
        </p:nvSpPr>
        <p:spPr>
          <a:xfrm>
            <a:off x="8943240" y="5605052"/>
            <a:ext cx="5124333"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T2-Weighted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 T2</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8" name="文本框 7">
            <a:extLst>
              <a:ext uri="{FF2B5EF4-FFF2-40B4-BE49-F238E27FC236}">
                <a16:creationId xmlns:a16="http://schemas.microsoft.com/office/drawing/2014/main" id="{F936CCDF-501E-834C-CB74-18EADFB9FF92}"/>
              </a:ext>
            </a:extLst>
          </p:cNvPr>
          <p:cNvSpPr txBox="1"/>
          <p:nvPr/>
        </p:nvSpPr>
        <p:spPr>
          <a:xfrm>
            <a:off x="8943239" y="6469661"/>
            <a:ext cx="5323245" cy="772776"/>
          </a:xfrm>
          <a:prstGeom prst="rect">
            <a:avLst/>
          </a:prstGeom>
          <a:no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增强</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T1-weighted contrast-enhanced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T1C</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9" name="文本框 8">
            <a:extLst>
              <a:ext uri="{FF2B5EF4-FFF2-40B4-BE49-F238E27FC236}">
                <a16:creationId xmlns:a16="http://schemas.microsoft.com/office/drawing/2014/main" id="{E3287CC6-E812-0D39-309E-7E9588D4BD41}"/>
              </a:ext>
            </a:extLst>
          </p:cNvPr>
          <p:cNvSpPr txBox="1"/>
          <p:nvPr/>
        </p:nvSpPr>
        <p:spPr>
          <a:xfrm>
            <a:off x="8943241" y="7334270"/>
            <a:ext cx="5456972" cy="772776"/>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FLAIR</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成像（</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Fluid-Attenuated Inversion Recovery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FLAIR </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FFA0110D-D6ED-F8E6-1F71-05B485318722}"/>
              </a:ext>
            </a:extLst>
          </p:cNvPr>
          <p:cNvSpPr txBox="1"/>
          <p:nvPr/>
        </p:nvSpPr>
        <p:spPr>
          <a:xfrm>
            <a:off x="377229" y="8319676"/>
            <a:ext cx="13117399" cy="738664"/>
          </a:xfrm>
          <a:prstGeom prst="rect">
            <a:avLst/>
          </a:prstGeom>
          <a:noFill/>
        </p:spPr>
        <p:txBody>
          <a:bodyPr wrap="square">
            <a:spAutoFit/>
          </a:bodyPr>
          <a:lstStyle/>
          <a:p>
            <a:r>
              <a:rPr lang="en-US" altLang="zh-CN" sz="1400" dirty="0">
                <a:latin typeface="Times New Roman" panose="02020603050405020304" charset="0"/>
                <a:ea typeface="宋体" panose="02010600030101010101" pitchFamily="2" charset="-122"/>
                <a:cs typeface="Times New Roman" panose="02020603050405020304" charset="0"/>
              </a:rPr>
              <a:t>[1]《</a:t>
            </a:r>
            <a:r>
              <a:rPr lang="zh-CN" altLang="en-US" sz="1400" dirty="0">
                <a:latin typeface="Times New Roman" panose="02020603050405020304" charset="0"/>
                <a:ea typeface="宋体" panose="02010600030101010101" pitchFamily="2" charset="-122"/>
                <a:cs typeface="Times New Roman" panose="02020603050405020304" charset="0"/>
              </a:rPr>
              <a:t>脑胶质瘤诊疗指南（</a:t>
            </a:r>
            <a:r>
              <a:rPr lang="en-US" altLang="zh-CN" sz="1400" dirty="0">
                <a:latin typeface="Times New Roman" panose="02020603050405020304" charset="0"/>
                <a:ea typeface="宋体" panose="02010600030101010101" pitchFamily="2" charset="-122"/>
                <a:cs typeface="Times New Roman" panose="02020603050405020304" charset="0"/>
              </a:rPr>
              <a:t>2022</a:t>
            </a:r>
            <a:r>
              <a:rPr lang="zh-CN" altLang="en-US" sz="1400" dirty="0">
                <a:latin typeface="Times New Roman" panose="02020603050405020304" charset="0"/>
                <a:ea typeface="宋体" panose="02010600030101010101" pitchFamily="2" charset="-122"/>
                <a:cs typeface="Times New Roman" panose="02020603050405020304" charset="0"/>
              </a:rPr>
              <a:t>版）</a:t>
            </a:r>
            <a:r>
              <a:rPr lang="en-US" altLang="zh-CN" sz="1400" dirty="0">
                <a:latin typeface="Times New Roman" panose="02020603050405020304" charset="0"/>
                <a:ea typeface="宋体" panose="02010600030101010101" pitchFamily="2" charset="-122"/>
                <a:cs typeface="Times New Roman" panose="02020603050405020304" charset="0"/>
              </a:rPr>
              <a:t>》</a:t>
            </a:r>
            <a:r>
              <a:rPr lang="zh-CN" altLang="en-US" sz="1400" dirty="0">
                <a:latin typeface="Times New Roman" panose="02020603050405020304" charset="0"/>
                <a:ea typeface="宋体" panose="02010600030101010101" pitchFamily="2" charset="-122"/>
                <a:cs typeface="Times New Roman" panose="02020603050405020304" charset="0"/>
              </a:rPr>
              <a:t>，中华人民共和国国家卫生健康委员会</a:t>
            </a:r>
            <a:endParaRPr lang="en-US" altLang="zh-CN" sz="1400" dirty="0">
              <a:latin typeface="Times New Roman" panose="02020603050405020304" charset="0"/>
              <a:ea typeface="宋体" panose="02010600030101010101" pitchFamily="2" charset="-122"/>
              <a:cs typeface="Times New Roman" panose="02020603050405020304" charset="0"/>
            </a:endParaRPr>
          </a:p>
          <a:p>
            <a:r>
              <a:rPr lang="en-US" altLang="zh-CN" sz="1400" dirty="0">
                <a:latin typeface="Times New Roman" panose="02020603050405020304" charset="0"/>
                <a:ea typeface="宋体" panose="02010600030101010101" pitchFamily="2" charset="-122"/>
                <a:cs typeface="Times New Roman" panose="02020603050405020304" charset="0"/>
              </a:rPr>
              <a:t>[2] </a:t>
            </a:r>
            <a:r>
              <a:rPr lang="en-US" altLang="zh-CN" sz="1400" dirty="0" err="1">
                <a:latin typeface="Times New Roman" panose="02020603050405020304" charset="0"/>
                <a:ea typeface="宋体" panose="02010600030101010101" pitchFamily="2" charset="-122"/>
                <a:cs typeface="Times New Roman" panose="02020603050405020304" charset="0"/>
              </a:rPr>
              <a:t>Taghipour</a:t>
            </a:r>
            <a:r>
              <a:rPr lang="en-US" altLang="zh-CN" sz="1400" dirty="0">
                <a:latin typeface="Times New Roman" panose="02020603050405020304" charset="0"/>
                <a:ea typeface="宋体" panose="02010600030101010101" pitchFamily="2" charset="-122"/>
                <a:cs typeface="Times New Roman" panose="02020603050405020304" charset="0"/>
              </a:rPr>
              <a:t> Zahir S, Dehghani F. Evaluation of diagnostic value of CT scan and MRI in brain tumors and comparison with biopsy[J]. Iranian Journal of Pediatric Hematology and Oncology, 2011, 1(4): 121-125</a:t>
            </a:r>
            <a:endParaRPr lang="zh-CN" altLang="en-US" sz="1400" dirty="0"/>
          </a:p>
        </p:txBody>
      </p:sp>
      <p:sp>
        <p:nvSpPr>
          <p:cNvPr id="14" name="文本框 13">
            <a:extLst>
              <a:ext uri="{FF2B5EF4-FFF2-40B4-BE49-F238E27FC236}">
                <a16:creationId xmlns:a16="http://schemas.microsoft.com/office/drawing/2014/main" id="{5A835E7C-93F6-7BDE-30F9-5C479734E808}"/>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3415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5792229" y="5197771"/>
            <a:ext cx="291105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16459883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D5002-A38D-9F51-D98E-058F69A13CFD}"/>
            </a:ext>
          </a:extLst>
        </p:cNvPr>
        <p:cNvGrpSpPr/>
        <p:nvPr/>
      </p:nvGrpSpPr>
      <p:grpSpPr>
        <a:xfrm>
          <a:off x="0" y="0"/>
          <a:ext cx="0" cy="0"/>
          <a:chOff x="0" y="0"/>
          <a:chExt cx="0" cy="0"/>
        </a:xfrm>
      </p:grpSpPr>
      <p:sp>
        <p:nvSpPr>
          <p:cNvPr id="25" name="圆角矩形 24">
            <a:extLst>
              <a:ext uri="{FF2B5EF4-FFF2-40B4-BE49-F238E27FC236}">
                <a16:creationId xmlns:a16="http://schemas.microsoft.com/office/drawing/2014/main" id="{CAA95C93-0597-A4F5-E011-77B4DC52410A}"/>
              </a:ext>
            </a:extLst>
          </p:cNvPr>
          <p:cNvSpPr/>
          <p:nvPr/>
        </p:nvSpPr>
        <p:spPr>
          <a:xfrm>
            <a:off x="3623261" y="2712203"/>
            <a:ext cx="2080115" cy="836909"/>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2" name="组合 41">
            <a:extLst>
              <a:ext uri="{FF2B5EF4-FFF2-40B4-BE49-F238E27FC236}">
                <a16:creationId xmlns:a16="http://schemas.microsoft.com/office/drawing/2014/main" id="{50F9BBC5-904F-A3CA-6258-931AF0565D0E}"/>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7741C6B1-2226-E27D-F6B6-2363F1C70A00}"/>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a:extLst>
                <a:ext uri="{FF2B5EF4-FFF2-40B4-BE49-F238E27FC236}">
                  <a16:creationId xmlns:a16="http://schemas.microsoft.com/office/drawing/2014/main" id="{2DCC0505-771B-8BDE-99D4-F58E515870A2}"/>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838E18D4-5935-B6DE-19B6-0B73050D018A}"/>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7C13D80E-7417-E039-00F6-0E39B5F8F848}"/>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6CC859B1-0A48-2E8A-DA07-98FE8647B81E}"/>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6DAC4090-1637-781E-208D-43F562C20E10}"/>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596434F3-2688-2CD5-02C7-9BCB30BECC6D}"/>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FCC6BF94-8A27-ACBB-A16C-4DA3CE7D2E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 name="文本框 2">
            <a:extLst>
              <a:ext uri="{FF2B5EF4-FFF2-40B4-BE49-F238E27FC236}">
                <a16:creationId xmlns:a16="http://schemas.microsoft.com/office/drawing/2014/main" id="{BC9AB0CF-5C15-4F9F-1F42-E949B328471F}"/>
              </a:ext>
            </a:extLst>
          </p:cNvPr>
          <p:cNvSpPr txBox="1"/>
          <p:nvPr/>
        </p:nvSpPr>
        <p:spPr>
          <a:xfrm>
            <a:off x="666428" y="4419466"/>
            <a:ext cx="2494801" cy="1207190"/>
          </a:xfrm>
          <a:prstGeom prst="rect">
            <a:avLst/>
          </a:prstGeom>
          <a:noFill/>
        </p:spPr>
        <p:txBody>
          <a:bodyPr wrap="square">
            <a:spAutoFit/>
          </a:bodyPr>
          <a:lstStyle/>
          <a:p>
            <a:pPr algn="just" fontAlgn="auto">
              <a:lnSpc>
                <a:spcPct val="150000"/>
              </a:lnSpc>
              <a:spcAft>
                <a:spcPts val="600"/>
              </a:spcAft>
              <a:buClrTx/>
              <a:buSzTx/>
              <a:buNone/>
            </a:pPr>
            <a:r>
              <a:rPr lang="zh-CN" altLang="en-US" sz="2400" b="1" dirty="0">
                <a:latin typeface="Times New Roman" panose="02020603050405020304" charset="0"/>
                <a:ea typeface="宋体" panose="02010600030101010101" pitchFamily="2" charset="-122"/>
                <a:cs typeface="Times New Roman" panose="02020603050405020304" charset="0"/>
                <a:sym typeface="+mn-ea"/>
              </a:rPr>
              <a:t>胶质瘤图像</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algn="just" fontAlgn="auto">
              <a:lnSpc>
                <a:spcPct val="150000"/>
              </a:lnSpc>
              <a:spcAft>
                <a:spcPts val="600"/>
              </a:spcAft>
              <a:buClrTx/>
              <a:buSzTx/>
              <a:buNone/>
            </a:pPr>
            <a:r>
              <a:rPr lang="zh-CN" altLang="en-US" sz="2400" b="1" dirty="0">
                <a:latin typeface="Times New Roman" panose="02020603050405020304" charset="0"/>
                <a:ea typeface="宋体" panose="02010600030101010101" pitchFamily="2" charset="-122"/>
                <a:cs typeface="Times New Roman" panose="02020603050405020304" charset="0"/>
                <a:sym typeface="+mn-ea"/>
              </a:rPr>
              <a:t>分类研究现状</a:t>
            </a:r>
            <a:endParaRPr lang="zh-C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 name="左大括号 3">
            <a:extLst>
              <a:ext uri="{FF2B5EF4-FFF2-40B4-BE49-F238E27FC236}">
                <a16:creationId xmlns:a16="http://schemas.microsoft.com/office/drawing/2014/main" id="{DBEB81F6-B7DF-5C3C-EB8A-2646454C9915}"/>
              </a:ext>
            </a:extLst>
          </p:cNvPr>
          <p:cNvSpPr/>
          <p:nvPr/>
        </p:nvSpPr>
        <p:spPr>
          <a:xfrm>
            <a:off x="2905507" y="3115826"/>
            <a:ext cx="511444" cy="384358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21C70C3-E52E-2B05-CE3E-169BCF559FD7}"/>
              </a:ext>
            </a:extLst>
          </p:cNvPr>
          <p:cNvSpPr txBox="1"/>
          <p:nvPr/>
        </p:nvSpPr>
        <p:spPr>
          <a:xfrm>
            <a:off x="3623261" y="2884993"/>
            <a:ext cx="2262752" cy="461665"/>
          </a:xfrm>
          <a:prstGeom prst="rect">
            <a:avLst/>
          </a:prstGeom>
          <a:noFill/>
        </p:spPr>
        <p:txBody>
          <a:bodyPr wrap="square" rtlCol="0">
            <a:spAutoFit/>
          </a:bodyPr>
          <a:lstStyle/>
          <a:p>
            <a:r>
              <a:rPr kumimoji="1" lang="zh-CN" altLang="en-US" sz="2400" dirty="0">
                <a:latin typeface="SimSun" panose="02010600030101010101" pitchFamily="2" charset="-122"/>
                <a:ea typeface="SimSun" panose="02010600030101010101" pitchFamily="2" charset="-122"/>
              </a:rPr>
              <a:t>数据生成增强</a:t>
            </a:r>
          </a:p>
        </p:txBody>
      </p:sp>
      <p:sp>
        <p:nvSpPr>
          <p:cNvPr id="8" name="文本框 7">
            <a:extLst>
              <a:ext uri="{FF2B5EF4-FFF2-40B4-BE49-F238E27FC236}">
                <a16:creationId xmlns:a16="http://schemas.microsoft.com/office/drawing/2014/main" id="{728FB4F8-4786-5BE3-AC00-1C9DA0A73F2D}"/>
              </a:ext>
            </a:extLst>
          </p:cNvPr>
          <p:cNvSpPr txBox="1"/>
          <p:nvPr/>
        </p:nvSpPr>
        <p:spPr>
          <a:xfrm>
            <a:off x="3623261" y="6712786"/>
            <a:ext cx="2979018" cy="452047"/>
          </a:xfrm>
          <a:prstGeom prst="rect">
            <a:avLst/>
          </a:prstGeom>
          <a:noFill/>
        </p:spPr>
        <p:txBody>
          <a:bodyPr wrap="square" rtlCol="0">
            <a:spAutoFit/>
          </a:bodyPr>
          <a:lstStyle/>
          <a:p>
            <a:pPr>
              <a:lnSpc>
                <a:spcPts val="3200"/>
              </a:lnSpc>
            </a:pPr>
            <a:r>
              <a:rPr kumimoji="1" lang="zh-CN" altLang="en-US" sz="2400" dirty="0">
                <a:latin typeface="SimSun" panose="02010600030101010101" pitchFamily="2" charset="-122"/>
                <a:ea typeface="SimSun" panose="02010600030101010101" pitchFamily="2" charset="-122"/>
              </a:rPr>
              <a:t>临床数据分类验证</a:t>
            </a:r>
          </a:p>
        </p:txBody>
      </p:sp>
      <p:grpSp>
        <p:nvGrpSpPr>
          <p:cNvPr id="47" name="组合 46">
            <a:extLst>
              <a:ext uri="{FF2B5EF4-FFF2-40B4-BE49-F238E27FC236}">
                <a16:creationId xmlns:a16="http://schemas.microsoft.com/office/drawing/2014/main" id="{78AF6C66-603D-A976-1AA0-327A9CA88BCA}"/>
              </a:ext>
            </a:extLst>
          </p:cNvPr>
          <p:cNvGrpSpPr/>
          <p:nvPr/>
        </p:nvGrpSpPr>
        <p:grpSpPr>
          <a:xfrm>
            <a:off x="7976332" y="836588"/>
            <a:ext cx="2809461" cy="861655"/>
            <a:chOff x="7976332" y="1061281"/>
            <a:chExt cx="2809461" cy="861655"/>
          </a:xfrm>
        </p:grpSpPr>
        <p:sp>
          <p:nvSpPr>
            <p:cNvPr id="41" name="椭圆 40">
              <a:extLst>
                <a:ext uri="{FF2B5EF4-FFF2-40B4-BE49-F238E27FC236}">
                  <a16:creationId xmlns:a16="http://schemas.microsoft.com/office/drawing/2014/main" id="{1C68C7E2-1B51-F4E4-0065-1C8B3BE44167}"/>
                </a:ext>
              </a:extLst>
            </p:cNvPr>
            <p:cNvSpPr/>
            <p:nvPr/>
          </p:nvSpPr>
          <p:spPr>
            <a:xfrm>
              <a:off x="7976332" y="1061281"/>
              <a:ext cx="2809461" cy="861655"/>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29A0C93-DD4D-D1E5-CC2E-E2A82B65F1E4}"/>
                </a:ext>
              </a:extLst>
            </p:cNvPr>
            <p:cNvSpPr txBox="1"/>
            <p:nvPr/>
          </p:nvSpPr>
          <p:spPr>
            <a:xfrm>
              <a:off x="8609307" y="1226850"/>
              <a:ext cx="2076773" cy="461665"/>
            </a:xfrm>
            <a:prstGeom prst="rect">
              <a:avLst/>
            </a:prstGeom>
            <a:noFill/>
          </p:spPr>
          <p:txBody>
            <a:bodyPr wrap="square" rtlCol="0">
              <a:spAutoFit/>
            </a:bodyPr>
            <a:lstStyle/>
            <a:p>
              <a:r>
                <a:rPr kumimoji="1" lang="zh-CN" altLang="en-US" sz="2400" dirty="0">
                  <a:latin typeface="SimSun" panose="02010600030101010101" pitchFamily="2" charset="-122"/>
                  <a:ea typeface="SimSun" panose="02010600030101010101" pitchFamily="2" charset="-122"/>
                </a:rPr>
                <a:t>存在的问题</a:t>
              </a:r>
            </a:p>
          </p:txBody>
        </p:sp>
      </p:grpSp>
      <p:grpSp>
        <p:nvGrpSpPr>
          <p:cNvPr id="22" name="组合 21">
            <a:extLst>
              <a:ext uri="{FF2B5EF4-FFF2-40B4-BE49-F238E27FC236}">
                <a16:creationId xmlns:a16="http://schemas.microsoft.com/office/drawing/2014/main" id="{6702D794-B962-BDA7-E391-099A57FE3856}"/>
              </a:ext>
            </a:extLst>
          </p:cNvPr>
          <p:cNvGrpSpPr/>
          <p:nvPr/>
        </p:nvGrpSpPr>
        <p:grpSpPr>
          <a:xfrm>
            <a:off x="6585135" y="2016364"/>
            <a:ext cx="6245817" cy="2278251"/>
            <a:chOff x="5921841" y="1410610"/>
            <a:chExt cx="6245817" cy="2278251"/>
          </a:xfrm>
        </p:grpSpPr>
        <p:sp>
          <p:nvSpPr>
            <p:cNvPr id="12" name="圆角矩形 11">
              <a:extLst>
                <a:ext uri="{FF2B5EF4-FFF2-40B4-BE49-F238E27FC236}">
                  <a16:creationId xmlns:a16="http://schemas.microsoft.com/office/drawing/2014/main" id="{6EDF27CD-0A55-EF17-FD81-29F51747F3E3}"/>
                </a:ext>
              </a:extLst>
            </p:cNvPr>
            <p:cNvSpPr/>
            <p:nvPr/>
          </p:nvSpPr>
          <p:spPr>
            <a:xfrm>
              <a:off x="5921841" y="1410610"/>
              <a:ext cx="6245817" cy="2278251"/>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C52FA2-D4DF-EF48-89B7-9954641CFCE2}"/>
                </a:ext>
              </a:extLst>
            </p:cNvPr>
            <p:cNvSpPr txBox="1"/>
            <p:nvPr/>
          </p:nvSpPr>
          <p:spPr>
            <a:xfrm>
              <a:off x="6200810" y="1636023"/>
              <a:ext cx="5966848" cy="1827423"/>
            </a:xfrm>
            <a:prstGeom prst="rect">
              <a:avLst/>
            </a:prstGeom>
            <a:noFill/>
          </p:spPr>
          <p:txBody>
            <a:bodyPr wrap="square" rtlCol="0">
              <a:spAutoFit/>
            </a:bodyPr>
            <a:lstStyle/>
            <a:p>
              <a:pPr>
                <a:lnSpc>
                  <a:spcPts val="3500"/>
                </a:lnSpc>
              </a:pPr>
              <a:r>
                <a:rPr kumimoji="1" lang="zh-CN" altLang="en-US" sz="2400" dirty="0">
                  <a:latin typeface="SimSun" panose="02010600030101010101" pitchFamily="2" charset="-122"/>
                  <a:ea typeface="SimSun" panose="02010600030101010101" pitchFamily="2" charset="-122"/>
                </a:rPr>
                <a:t>现有研究多聚焦于提升生成图像的质量和多样性，但对</a:t>
              </a:r>
              <a:r>
                <a:rPr kumimoji="1" lang="zh-CN" altLang="en-US" sz="2400" dirty="0">
                  <a:solidFill>
                    <a:srgbClr val="C00000"/>
                  </a:solidFill>
                  <a:latin typeface="SimSun" panose="02010600030101010101" pitchFamily="2" charset="-122"/>
                  <a:ea typeface="SimSun" panose="02010600030101010101" pitchFamily="2" charset="-122"/>
                </a:rPr>
                <a:t>生成图像与真实医学图像间的差异</a:t>
              </a:r>
              <a:r>
                <a:rPr kumimoji="1" lang="zh-CN" altLang="en-US" sz="2400" dirty="0">
                  <a:latin typeface="SimSun" panose="02010600030101010101" pitchFamily="2" charset="-122"/>
                  <a:ea typeface="SimSun" panose="02010600030101010101" pitchFamily="2" charset="-122"/>
                </a:rPr>
                <a:t>及其在临床任务中的</a:t>
              </a:r>
              <a:r>
                <a:rPr kumimoji="1" lang="zh-CN" altLang="en-US" sz="2400" dirty="0">
                  <a:solidFill>
                    <a:srgbClr val="C00000"/>
                  </a:solidFill>
                  <a:latin typeface="SimSun" panose="02010600030101010101" pitchFamily="2" charset="-122"/>
                  <a:ea typeface="SimSun" panose="02010600030101010101" pitchFamily="2" charset="-122"/>
                </a:rPr>
                <a:t>实际应用</a:t>
              </a:r>
              <a:r>
                <a:rPr kumimoji="1" lang="zh-CN" altLang="en-US" sz="2400" dirty="0">
                  <a:latin typeface="SimSun" panose="02010600030101010101" pitchFamily="2" charset="-122"/>
                  <a:ea typeface="SimSun" panose="02010600030101010101" pitchFamily="2" charset="-122"/>
                </a:rPr>
                <a:t>效果缺乏深入探讨。</a:t>
              </a:r>
            </a:p>
          </p:txBody>
        </p:sp>
      </p:grpSp>
      <p:sp>
        <p:nvSpPr>
          <p:cNvPr id="14" name="下箭头 13">
            <a:extLst>
              <a:ext uri="{FF2B5EF4-FFF2-40B4-BE49-F238E27FC236}">
                <a16:creationId xmlns:a16="http://schemas.microsoft.com/office/drawing/2014/main" id="{49F675AD-C448-E657-494C-7DFF3517B155}"/>
              </a:ext>
            </a:extLst>
          </p:cNvPr>
          <p:cNvSpPr/>
          <p:nvPr/>
        </p:nvSpPr>
        <p:spPr>
          <a:xfrm>
            <a:off x="9381063" y="4729961"/>
            <a:ext cx="511444" cy="629772"/>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合 23">
            <a:extLst>
              <a:ext uri="{FF2B5EF4-FFF2-40B4-BE49-F238E27FC236}">
                <a16:creationId xmlns:a16="http://schemas.microsoft.com/office/drawing/2014/main" id="{630FC49C-E5F8-487F-5CCC-ECC514D46F50}"/>
              </a:ext>
            </a:extLst>
          </p:cNvPr>
          <p:cNvGrpSpPr/>
          <p:nvPr/>
        </p:nvGrpSpPr>
        <p:grpSpPr>
          <a:xfrm>
            <a:off x="6602278" y="5633429"/>
            <a:ext cx="6245817" cy="2278251"/>
            <a:chOff x="5921841" y="5369186"/>
            <a:chExt cx="6245817" cy="2278251"/>
          </a:xfrm>
        </p:grpSpPr>
        <p:sp>
          <p:nvSpPr>
            <p:cNvPr id="16" name="圆角矩形 15">
              <a:extLst>
                <a:ext uri="{FF2B5EF4-FFF2-40B4-BE49-F238E27FC236}">
                  <a16:creationId xmlns:a16="http://schemas.microsoft.com/office/drawing/2014/main" id="{E8DD3068-FCC9-EBDA-A648-368B3D1C859C}"/>
                </a:ext>
              </a:extLst>
            </p:cNvPr>
            <p:cNvSpPr/>
            <p:nvPr/>
          </p:nvSpPr>
          <p:spPr>
            <a:xfrm>
              <a:off x="5921841" y="5369186"/>
              <a:ext cx="6245817" cy="2278251"/>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67BFDD32-9DF8-8B5C-E4C5-16736009CE0F}"/>
                </a:ext>
              </a:extLst>
            </p:cNvPr>
            <p:cNvSpPr txBox="1"/>
            <p:nvPr/>
          </p:nvSpPr>
          <p:spPr>
            <a:xfrm>
              <a:off x="6123745" y="5819019"/>
              <a:ext cx="5966848" cy="1378583"/>
            </a:xfrm>
            <a:prstGeom prst="rect">
              <a:avLst/>
            </a:prstGeom>
            <a:noFill/>
          </p:spPr>
          <p:txBody>
            <a:bodyPr wrap="square" rtlCol="0">
              <a:spAutoFit/>
            </a:bodyPr>
            <a:lstStyle/>
            <a:p>
              <a:pPr>
                <a:lnSpc>
                  <a:spcPts val="3500"/>
                </a:lnSpc>
              </a:pPr>
              <a:r>
                <a:rPr kumimoji="1" lang="zh-CN" altLang="en-US" sz="2400" dirty="0">
                  <a:latin typeface="SimSun" panose="02010600030101010101" pitchFamily="2" charset="-122"/>
                  <a:ea typeface="SimSun" panose="02010600030101010101" pitchFamily="2" charset="-122"/>
                </a:rPr>
                <a:t>公开数据集通常具有较高的数据质量，分类结果相对较优，但临床数据尚未实现</a:t>
              </a:r>
              <a:r>
                <a:rPr kumimoji="1" lang="zh-CN" altLang="en-US" sz="2400" dirty="0">
                  <a:solidFill>
                    <a:srgbClr val="C00000"/>
                  </a:solidFill>
                  <a:latin typeface="SimSun" panose="02010600030101010101" pitchFamily="2" charset="-122"/>
                  <a:ea typeface="SimSun" panose="02010600030101010101" pitchFamily="2" charset="-122"/>
                </a:rPr>
                <a:t>高性能分类</a:t>
              </a:r>
              <a:r>
                <a:rPr kumimoji="1" lang="zh-CN" altLang="en-US" sz="2400" dirty="0">
                  <a:latin typeface="SimSun" panose="02010600030101010101" pitchFamily="2" charset="-122"/>
                  <a:ea typeface="SimSun" panose="02010600030101010101" pitchFamily="2" charset="-122"/>
                </a:rPr>
                <a:t>。</a:t>
              </a:r>
            </a:p>
          </p:txBody>
        </p:sp>
      </p:grpSp>
      <p:cxnSp>
        <p:nvCxnSpPr>
          <p:cNvPr id="27" name="直线箭头连接符 26">
            <a:extLst>
              <a:ext uri="{FF2B5EF4-FFF2-40B4-BE49-F238E27FC236}">
                <a16:creationId xmlns:a16="http://schemas.microsoft.com/office/drawing/2014/main" id="{7212976A-3F40-26C6-ADC2-0717136C878B}"/>
              </a:ext>
            </a:extLst>
          </p:cNvPr>
          <p:cNvCxnSpPr>
            <a:cxnSpLocks/>
            <a:endCxn id="12" idx="1"/>
          </p:cNvCxnSpPr>
          <p:nvPr/>
        </p:nvCxnSpPr>
        <p:spPr>
          <a:xfrm>
            <a:off x="5703376" y="3155490"/>
            <a:ext cx="8817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圆角矩形 35">
            <a:extLst>
              <a:ext uri="{FF2B5EF4-FFF2-40B4-BE49-F238E27FC236}">
                <a16:creationId xmlns:a16="http://schemas.microsoft.com/office/drawing/2014/main" id="{2DF403AB-69E6-F9C6-8BA0-7CBDB1ECDA4B}"/>
              </a:ext>
            </a:extLst>
          </p:cNvPr>
          <p:cNvSpPr/>
          <p:nvPr/>
        </p:nvSpPr>
        <p:spPr>
          <a:xfrm>
            <a:off x="3647995" y="6540951"/>
            <a:ext cx="2612128" cy="836909"/>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箭头连接符 36">
            <a:extLst>
              <a:ext uri="{FF2B5EF4-FFF2-40B4-BE49-F238E27FC236}">
                <a16:creationId xmlns:a16="http://schemas.microsoft.com/office/drawing/2014/main" id="{557C38A2-210F-97AA-F6D3-771DB0423653}"/>
              </a:ext>
            </a:extLst>
          </p:cNvPr>
          <p:cNvCxnSpPr>
            <a:cxnSpLocks/>
          </p:cNvCxnSpPr>
          <p:nvPr/>
        </p:nvCxnSpPr>
        <p:spPr>
          <a:xfrm>
            <a:off x="6274191" y="6984238"/>
            <a:ext cx="3109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559B34B-C8C7-E438-0073-5F25E5DE353D}"/>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3</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81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52" name="文本框 51"/>
          <p:cNvSpPr txBox="1"/>
          <p:nvPr/>
        </p:nvSpPr>
        <p:spPr>
          <a:xfrm>
            <a:off x="800077" y="2108360"/>
            <a:ext cx="13117399" cy="1997791"/>
          </a:xfrm>
          <a:prstGeom prst="rect">
            <a:avLst/>
          </a:prstGeom>
          <a:noFill/>
        </p:spPr>
        <p:txBody>
          <a:bodyPr wrap="square" rtlCol="0" anchor="t">
            <a:spAutoFit/>
          </a:bodyPr>
          <a:lstStyle/>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临床</a:t>
            </a:r>
            <a:r>
              <a:rPr lang="en" altLang="zh-CN" sz="2400" dirty="0">
                <a:latin typeface="Times New Roman" panose="02020603050405020304" charset="0"/>
                <a:ea typeface="宋体" panose="02010600030101010101" pitchFamily="2" charset="-122"/>
                <a:cs typeface="Times New Roman" panose="02020603050405020304" charset="0"/>
              </a:rPr>
              <a:t>MRI</a:t>
            </a:r>
            <a:r>
              <a:rPr lang="zh-CN" altLang="en-US" sz="2400" dirty="0">
                <a:latin typeface="Times New Roman" panose="02020603050405020304" charset="0"/>
                <a:ea typeface="宋体" panose="02010600030101010101" pitchFamily="2" charset="-122"/>
                <a:cs typeface="Times New Roman" panose="02020603050405020304" charset="0"/>
              </a:rPr>
              <a:t>图像通常受到</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噪声干扰</a:t>
            </a:r>
            <a:r>
              <a:rPr lang="zh-CN" altLang="en-US" sz="2400" dirty="0">
                <a:latin typeface="Times New Roman" panose="02020603050405020304" charset="0"/>
                <a:ea typeface="宋体" panose="02010600030101010101" pitchFamily="2" charset="-122"/>
                <a:cs typeface="Times New Roman" panose="02020603050405020304" charset="0"/>
              </a:rPr>
              <a:t>，不同的</a:t>
            </a:r>
            <a:r>
              <a:rPr lang="en" altLang="zh-CN" sz="2400" dirty="0">
                <a:latin typeface="Times New Roman" panose="02020603050405020304" charset="0"/>
                <a:ea typeface="宋体" panose="02010600030101010101" pitchFamily="2" charset="-122"/>
                <a:cs typeface="Times New Roman" panose="02020603050405020304" charset="0"/>
              </a:rPr>
              <a:t>MRI</a:t>
            </a:r>
            <a:r>
              <a:rPr lang="zh-CN" altLang="en-US" sz="2400" dirty="0">
                <a:latin typeface="Times New Roman" panose="02020603050405020304" charset="0"/>
                <a:ea typeface="宋体" panose="02010600030101010101" pitchFamily="2" charset="-122"/>
                <a:cs typeface="Times New Roman" panose="02020603050405020304" charset="0"/>
              </a:rPr>
              <a:t>扫描协议（如扫描序列、对比剂使用、扫描时间等）导致图像的对比度、亮度等参数不同，扫描图像</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质量不均衡</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某些类型或早期阶段的脑胶质瘤</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病例稀缺</a:t>
            </a:r>
            <a:r>
              <a:rPr lang="zh-CN" altLang="en-US" sz="2400" dirty="0">
                <a:latin typeface="Times New Roman" panose="02020603050405020304" charset="0"/>
                <a:ea typeface="宋体" panose="02010600030101010101" pitchFamily="2" charset="-122"/>
                <a:cs typeface="Times New Roman" panose="02020603050405020304" charset="0"/>
              </a:rPr>
              <a:t>，导致</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数据不平衡</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脑胶质瘤影像数据的获取成本较高，且涉及到患者隐私等问题，临床数据集往往</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样本量小</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p:txBody>
      </p:sp>
      <p:pic>
        <p:nvPicPr>
          <p:cNvPr id="5" name="图片 4" descr="图片包含 杯子, 桌子, 蛋糕, 巧克力&#10;&#10;描述已自动生成">
            <a:extLst>
              <a:ext uri="{FF2B5EF4-FFF2-40B4-BE49-F238E27FC236}">
                <a16:creationId xmlns:a16="http://schemas.microsoft.com/office/drawing/2014/main" id="{A7250A07-4855-C00A-065F-608906DC9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pic>
        <p:nvPicPr>
          <p:cNvPr id="7" name="图片 6" descr="图片包含 动物, 照片, 脸, 标志&#10;&#10;描述已自动生成">
            <a:extLst>
              <a:ext uri="{FF2B5EF4-FFF2-40B4-BE49-F238E27FC236}">
                <a16:creationId xmlns:a16="http://schemas.microsoft.com/office/drawing/2014/main" id="{416949CA-C546-7691-40D9-F9D2B2D53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592" y="4580645"/>
            <a:ext cx="3595740" cy="3505200"/>
          </a:xfrm>
          <a:prstGeom prst="rect">
            <a:avLst/>
          </a:prstGeom>
        </p:spPr>
      </p:pic>
      <p:sp>
        <p:nvSpPr>
          <p:cNvPr id="10" name="矩形 9">
            <a:extLst>
              <a:ext uri="{FF2B5EF4-FFF2-40B4-BE49-F238E27FC236}">
                <a16:creationId xmlns:a16="http://schemas.microsoft.com/office/drawing/2014/main" id="{92DD64A2-45A6-701E-71DF-FFD881F13B8B}"/>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1" name="矩形 10">
            <a:extLst>
              <a:ext uri="{FF2B5EF4-FFF2-40B4-BE49-F238E27FC236}">
                <a16:creationId xmlns:a16="http://schemas.microsoft.com/office/drawing/2014/main" id="{F7B25688-883C-5BDA-8AD2-4D745609DE6F}"/>
              </a:ext>
            </a:extLst>
          </p:cNvPr>
          <p:cNvSpPr/>
          <p:nvPr/>
        </p:nvSpPr>
        <p:spPr>
          <a:xfrm>
            <a:off x="5403272" y="6516313"/>
            <a:ext cx="1227226" cy="11222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descr="黑暗里有星球&#10;&#10;中度可信度描述已自动生成">
            <a:extLst>
              <a:ext uri="{FF2B5EF4-FFF2-40B4-BE49-F238E27FC236}">
                <a16:creationId xmlns:a16="http://schemas.microsoft.com/office/drawing/2014/main" id="{90375A73-3D21-BB50-797E-7645CE3DFD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7347" y="4580644"/>
            <a:ext cx="4074419" cy="3505199"/>
          </a:xfrm>
          <a:prstGeom prst="rect">
            <a:avLst/>
          </a:prstGeom>
        </p:spPr>
      </p:pic>
      <p:sp>
        <p:nvSpPr>
          <p:cNvPr id="18" name="矩形 17">
            <a:extLst>
              <a:ext uri="{FF2B5EF4-FFF2-40B4-BE49-F238E27FC236}">
                <a16:creationId xmlns:a16="http://schemas.microsoft.com/office/drawing/2014/main" id="{FB7E0098-A2C4-D954-D8EF-0932647A94A2}"/>
              </a:ext>
            </a:extLst>
          </p:cNvPr>
          <p:cNvSpPr/>
          <p:nvPr/>
        </p:nvSpPr>
        <p:spPr>
          <a:xfrm>
            <a:off x="11014556" y="5772134"/>
            <a:ext cx="1227226" cy="11222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9774C5A-C391-D3DB-5BC2-D5230EB61199}"/>
              </a:ext>
            </a:extLst>
          </p:cNvPr>
          <p:cNvSpPr/>
          <p:nvPr/>
        </p:nvSpPr>
        <p:spPr>
          <a:xfrm>
            <a:off x="1853576" y="8225613"/>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sp>
        <p:nvSpPr>
          <p:cNvPr id="21" name="文本框 20">
            <a:extLst>
              <a:ext uri="{FF2B5EF4-FFF2-40B4-BE49-F238E27FC236}">
                <a16:creationId xmlns:a16="http://schemas.microsoft.com/office/drawing/2014/main" id="{86E3B62E-337A-3091-4F41-6C0ADD00A4AB}"/>
              </a:ext>
            </a:extLst>
          </p:cNvPr>
          <p:cNvSpPr txBox="1"/>
          <p:nvPr/>
        </p:nvSpPr>
        <p:spPr>
          <a:xfrm>
            <a:off x="5777178" y="8225612"/>
            <a:ext cx="2094567" cy="461665"/>
          </a:xfrm>
          <a:prstGeom prst="rect">
            <a:avLst/>
          </a:prstGeom>
          <a:noFill/>
        </p:spPr>
        <p:txBody>
          <a:bodyPr wrap="squar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3" name="文本框 22">
            <a:extLst>
              <a:ext uri="{FF2B5EF4-FFF2-40B4-BE49-F238E27FC236}">
                <a16:creationId xmlns:a16="http://schemas.microsoft.com/office/drawing/2014/main" id="{1F093931-87FE-5954-F230-DF6FF720E8F1}"/>
              </a:ext>
            </a:extLst>
          </p:cNvPr>
          <p:cNvSpPr txBox="1"/>
          <p:nvPr/>
        </p:nvSpPr>
        <p:spPr>
          <a:xfrm>
            <a:off x="10515313" y="8219923"/>
            <a:ext cx="1669370" cy="461665"/>
          </a:xfrm>
          <a:prstGeom prst="rect">
            <a:avLst/>
          </a:prstGeom>
          <a:noFill/>
        </p:spPr>
        <p:txBody>
          <a:bodyPr wrap="square">
            <a:spAutoFit/>
          </a:bodyPr>
          <a:lstStyle/>
          <a:p>
            <a:r>
              <a:rPr lang="zh-CN" altLang="en-US" sz="2400" dirty="0">
                <a:latin typeface="Times New Roman" panose="02020603050405020304" charset="0"/>
                <a:ea typeface="宋体" panose="02010600030101010101" pitchFamily="2" charset="-122"/>
                <a:cs typeface="Times New Roman" panose="02020603050405020304" charset="0"/>
              </a:rPr>
              <a:t>饱和效应</a:t>
            </a:r>
          </a:p>
        </p:txBody>
      </p:sp>
      <p:sp>
        <p:nvSpPr>
          <p:cNvPr id="3" name="文本框 2">
            <a:extLst>
              <a:ext uri="{FF2B5EF4-FFF2-40B4-BE49-F238E27FC236}">
                <a16:creationId xmlns:a16="http://schemas.microsoft.com/office/drawing/2014/main" id="{4275EE68-3469-9F3E-1A7B-86F47150143D}"/>
              </a:ext>
            </a:extLst>
          </p:cNvPr>
          <p:cNvSpPr txBox="1"/>
          <p:nvPr/>
        </p:nvSpPr>
        <p:spPr>
          <a:xfrm>
            <a:off x="800077" y="1174104"/>
            <a:ext cx="9715236"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一</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临床数据稀缺导致模型泛化能力低</a:t>
            </a:r>
          </a:p>
        </p:txBody>
      </p:sp>
      <p:sp>
        <p:nvSpPr>
          <p:cNvPr id="2" name="圆角矩形 1">
            <a:extLst>
              <a:ext uri="{FF2B5EF4-FFF2-40B4-BE49-F238E27FC236}">
                <a16:creationId xmlns:a16="http://schemas.microsoft.com/office/drawing/2014/main" id="{691840CD-2B54-8F86-901C-DAFE60B5A9E1}"/>
              </a:ext>
            </a:extLst>
          </p:cNvPr>
          <p:cNvSpPr/>
          <p:nvPr/>
        </p:nvSpPr>
        <p:spPr>
          <a:xfrm>
            <a:off x="259292" y="4352481"/>
            <a:ext cx="13264979" cy="4441357"/>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文本框 3">
            <a:extLst>
              <a:ext uri="{FF2B5EF4-FFF2-40B4-BE49-F238E27FC236}">
                <a16:creationId xmlns:a16="http://schemas.microsoft.com/office/drawing/2014/main" id="{48876318-0B92-E28B-2443-9A893A5A9E1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570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07400" y="162214"/>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0" name="矩形 29">
            <a:extLst>
              <a:ext uri="{FF2B5EF4-FFF2-40B4-BE49-F238E27FC236}">
                <a16:creationId xmlns:a16="http://schemas.microsoft.com/office/drawing/2014/main" id="{398DE6B9-0CD7-2DD5-0076-E6364A3E8BF1}"/>
              </a:ext>
            </a:extLst>
          </p:cNvPr>
          <p:cNvSpPr/>
          <p:nvPr/>
        </p:nvSpPr>
        <p:spPr>
          <a:xfrm>
            <a:off x="1735319" y="4897283"/>
            <a:ext cx="1620957"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II</a:t>
            </a:r>
            <a:r>
              <a:rPr lang="zh-CN" altLang="en-US" sz="2400" dirty="0">
                <a:latin typeface="SimSun" panose="02010600030101010101" pitchFamily="2" charset="-122"/>
                <a:ea typeface="SimSun" panose="02010600030101010101" pitchFamily="2" charset="-122"/>
              </a:rPr>
              <a:t>级胶质瘤</a:t>
            </a:r>
          </a:p>
        </p:txBody>
      </p:sp>
      <p:sp>
        <p:nvSpPr>
          <p:cNvPr id="31" name="矩形 30">
            <a:extLst>
              <a:ext uri="{FF2B5EF4-FFF2-40B4-BE49-F238E27FC236}">
                <a16:creationId xmlns:a16="http://schemas.microsoft.com/office/drawing/2014/main" id="{C8DE7FA3-68D1-A7ED-F038-6B9150FA8E82}"/>
              </a:ext>
            </a:extLst>
          </p:cNvPr>
          <p:cNvSpPr/>
          <p:nvPr/>
        </p:nvSpPr>
        <p:spPr>
          <a:xfrm>
            <a:off x="4748282" y="4897283"/>
            <a:ext cx="1723549"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III</a:t>
            </a:r>
            <a:r>
              <a:rPr lang="zh-CN" altLang="en-US" sz="2400" dirty="0">
                <a:latin typeface="SimSun" panose="02010600030101010101" pitchFamily="2" charset="-122"/>
                <a:ea typeface="SimSun" panose="02010600030101010101" pitchFamily="2" charset="-122"/>
              </a:rPr>
              <a:t>级胶质瘤</a:t>
            </a:r>
          </a:p>
        </p:txBody>
      </p:sp>
      <p:sp>
        <p:nvSpPr>
          <p:cNvPr id="32" name="矩形 31">
            <a:extLst>
              <a:ext uri="{FF2B5EF4-FFF2-40B4-BE49-F238E27FC236}">
                <a16:creationId xmlns:a16="http://schemas.microsoft.com/office/drawing/2014/main" id="{5E079912-90D4-1B72-7A13-D1A049855090}"/>
              </a:ext>
            </a:extLst>
          </p:cNvPr>
          <p:cNvSpPr/>
          <p:nvPr/>
        </p:nvSpPr>
        <p:spPr>
          <a:xfrm>
            <a:off x="7778375" y="4897282"/>
            <a:ext cx="1741182"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IV</a:t>
            </a:r>
            <a:r>
              <a:rPr lang="zh-CN" altLang="en-US" sz="2400" dirty="0">
                <a:latin typeface="SimSun" panose="02010600030101010101" pitchFamily="2" charset="-122"/>
                <a:ea typeface="SimSun" panose="02010600030101010101" pitchFamily="2" charset="-122"/>
              </a:rPr>
              <a:t>级胶质瘤</a:t>
            </a:r>
          </a:p>
        </p:txBody>
      </p:sp>
      <p:grpSp>
        <p:nvGrpSpPr>
          <p:cNvPr id="41" name="组合 40">
            <a:extLst>
              <a:ext uri="{FF2B5EF4-FFF2-40B4-BE49-F238E27FC236}">
                <a16:creationId xmlns:a16="http://schemas.microsoft.com/office/drawing/2014/main" id="{14881CDC-B402-AFDD-0664-8E5955BF04F4}"/>
              </a:ext>
            </a:extLst>
          </p:cNvPr>
          <p:cNvGrpSpPr/>
          <p:nvPr/>
        </p:nvGrpSpPr>
        <p:grpSpPr>
          <a:xfrm>
            <a:off x="1167280" y="2050836"/>
            <a:ext cx="2551852" cy="2686799"/>
            <a:chOff x="787140" y="2074835"/>
            <a:chExt cx="2551852" cy="2686799"/>
          </a:xfrm>
        </p:grpSpPr>
        <p:pic>
          <p:nvPicPr>
            <p:cNvPr id="11" name="图片 10" descr="图片包含 物体, 自行车, 球拍, 关&#10;&#10;描述已自动生成">
              <a:extLst>
                <a:ext uri="{FF2B5EF4-FFF2-40B4-BE49-F238E27FC236}">
                  <a16:creationId xmlns:a16="http://schemas.microsoft.com/office/drawing/2014/main" id="{39C3302A-689E-D0E9-6A79-ED57754B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19666" y="2142309"/>
              <a:ext cx="2686799" cy="2551852"/>
            </a:xfrm>
            <a:prstGeom prst="rect">
              <a:avLst/>
            </a:prstGeom>
          </p:spPr>
        </p:pic>
        <p:sp>
          <p:nvSpPr>
            <p:cNvPr id="33" name="矩形 32">
              <a:extLst>
                <a:ext uri="{FF2B5EF4-FFF2-40B4-BE49-F238E27FC236}">
                  <a16:creationId xmlns:a16="http://schemas.microsoft.com/office/drawing/2014/main" id="{8DD9D186-F60F-DDB5-11C1-687F0E4EC947}"/>
                </a:ext>
              </a:extLst>
            </p:cNvPr>
            <p:cNvSpPr/>
            <p:nvPr/>
          </p:nvSpPr>
          <p:spPr>
            <a:xfrm>
              <a:off x="2165657" y="2846037"/>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47" name="组合 46">
            <a:extLst>
              <a:ext uri="{FF2B5EF4-FFF2-40B4-BE49-F238E27FC236}">
                <a16:creationId xmlns:a16="http://schemas.microsoft.com/office/drawing/2014/main" id="{4263C459-06B6-C19B-2E47-F1466FC1E0C6}"/>
              </a:ext>
            </a:extLst>
          </p:cNvPr>
          <p:cNvGrpSpPr/>
          <p:nvPr/>
        </p:nvGrpSpPr>
        <p:grpSpPr>
          <a:xfrm>
            <a:off x="4184249" y="2083356"/>
            <a:ext cx="2622440" cy="2648518"/>
            <a:chOff x="3804109" y="2107355"/>
            <a:chExt cx="2622440" cy="2648518"/>
          </a:xfrm>
        </p:grpSpPr>
        <p:pic>
          <p:nvPicPr>
            <p:cNvPr id="5" name="图片 4" descr="黑暗里有星球&#10;&#10;中度可信度描述已自动生成">
              <a:extLst>
                <a:ext uri="{FF2B5EF4-FFF2-40B4-BE49-F238E27FC236}">
                  <a16:creationId xmlns:a16="http://schemas.microsoft.com/office/drawing/2014/main" id="{8D31EC22-1D99-676E-CF55-3A6EF714397C}"/>
                </a:ext>
              </a:extLst>
            </p:cNvPr>
            <p:cNvPicPr>
              <a:picLocks noChangeAspect="1"/>
            </p:cNvPicPr>
            <p:nvPr/>
          </p:nvPicPr>
          <p:blipFill>
            <a:blip r:embed="rId5">
              <a:extLst>
                <a:ext uri="{28A0092B-C50C-407E-A947-70E740481C1C}">
                  <a14:useLocalDpi xmlns:a14="http://schemas.microsoft.com/office/drawing/2010/main" val="0"/>
                </a:ext>
              </a:extLst>
            </a:blip>
            <a:srcRect r="6183"/>
            <a:stretch/>
          </p:blipFill>
          <p:spPr>
            <a:xfrm rot="16200000">
              <a:off x="3791070" y="2120394"/>
              <a:ext cx="2648518" cy="2622440"/>
            </a:xfrm>
            <a:prstGeom prst="rect">
              <a:avLst/>
            </a:prstGeom>
          </p:spPr>
        </p:pic>
        <p:sp>
          <p:nvSpPr>
            <p:cNvPr id="34" name="矩形 33">
              <a:extLst>
                <a:ext uri="{FF2B5EF4-FFF2-40B4-BE49-F238E27FC236}">
                  <a16:creationId xmlns:a16="http://schemas.microsoft.com/office/drawing/2014/main" id="{E06BB16C-41F1-9379-EEF3-6813E5ABAA80}"/>
                </a:ext>
              </a:extLst>
            </p:cNvPr>
            <p:cNvSpPr/>
            <p:nvPr/>
          </p:nvSpPr>
          <p:spPr>
            <a:xfrm>
              <a:off x="4705334" y="2846036"/>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53" name="组合 52">
            <a:extLst>
              <a:ext uri="{FF2B5EF4-FFF2-40B4-BE49-F238E27FC236}">
                <a16:creationId xmlns:a16="http://schemas.microsoft.com/office/drawing/2014/main" id="{E706E77C-B5A0-6695-05CE-8DD9F1616E27}"/>
              </a:ext>
            </a:extLst>
          </p:cNvPr>
          <p:cNvGrpSpPr/>
          <p:nvPr/>
        </p:nvGrpSpPr>
        <p:grpSpPr>
          <a:xfrm>
            <a:off x="7398393" y="2070455"/>
            <a:ext cx="2551855" cy="2686798"/>
            <a:chOff x="7018253" y="2094454"/>
            <a:chExt cx="2551855" cy="2686798"/>
          </a:xfrm>
        </p:grpSpPr>
        <p:pic>
          <p:nvPicPr>
            <p:cNvPr id="9" name="图片 8" descr="碗里的食物&#10;&#10;中度可信度描述已自动生成">
              <a:extLst>
                <a:ext uri="{FF2B5EF4-FFF2-40B4-BE49-F238E27FC236}">
                  <a16:creationId xmlns:a16="http://schemas.microsoft.com/office/drawing/2014/main" id="{E82614A1-F032-03BC-5D2D-DE48019EE3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950782" y="2161925"/>
              <a:ext cx="2686798" cy="2551855"/>
            </a:xfrm>
            <a:prstGeom prst="rect">
              <a:avLst/>
            </a:prstGeom>
          </p:spPr>
        </p:pic>
        <p:sp>
          <p:nvSpPr>
            <p:cNvPr id="35" name="矩形 34">
              <a:extLst>
                <a:ext uri="{FF2B5EF4-FFF2-40B4-BE49-F238E27FC236}">
                  <a16:creationId xmlns:a16="http://schemas.microsoft.com/office/drawing/2014/main" id="{E7ABB335-BBFD-1425-722D-53C228FE00F4}"/>
                </a:ext>
              </a:extLst>
            </p:cNvPr>
            <p:cNvSpPr/>
            <p:nvPr/>
          </p:nvSpPr>
          <p:spPr>
            <a:xfrm>
              <a:off x="8487585" y="3057568"/>
              <a:ext cx="845101" cy="84677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39" name="组合 38">
            <a:extLst>
              <a:ext uri="{FF2B5EF4-FFF2-40B4-BE49-F238E27FC236}">
                <a16:creationId xmlns:a16="http://schemas.microsoft.com/office/drawing/2014/main" id="{9B3D1492-F6A1-E083-A673-0F42EE0A4A04}"/>
              </a:ext>
            </a:extLst>
          </p:cNvPr>
          <p:cNvGrpSpPr/>
          <p:nvPr/>
        </p:nvGrpSpPr>
        <p:grpSpPr>
          <a:xfrm>
            <a:off x="1167281" y="5478323"/>
            <a:ext cx="2391490" cy="2686799"/>
            <a:chOff x="787139" y="5869040"/>
            <a:chExt cx="2391490" cy="2686799"/>
          </a:xfrm>
        </p:grpSpPr>
        <p:pic>
          <p:nvPicPr>
            <p:cNvPr id="27" name="图片 26" descr="图片包含 物体, 照片, 关, 桌子&#10;&#10;描述已自动生成">
              <a:extLst>
                <a:ext uri="{FF2B5EF4-FFF2-40B4-BE49-F238E27FC236}">
                  <a16:creationId xmlns:a16="http://schemas.microsoft.com/office/drawing/2014/main" id="{ACA2EFBC-9009-2504-680A-AB6C4D7030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39484" y="6016695"/>
              <a:ext cx="2686799" cy="2391490"/>
            </a:xfrm>
            <a:prstGeom prst="rect">
              <a:avLst/>
            </a:prstGeom>
          </p:spPr>
        </p:pic>
        <p:sp>
          <p:nvSpPr>
            <p:cNvPr id="36" name="矩形 35">
              <a:extLst>
                <a:ext uri="{FF2B5EF4-FFF2-40B4-BE49-F238E27FC236}">
                  <a16:creationId xmlns:a16="http://schemas.microsoft.com/office/drawing/2014/main" id="{D19D69BF-AB4E-69CC-607E-5DFB83446D79}"/>
                </a:ext>
              </a:extLst>
            </p:cNvPr>
            <p:cNvSpPr/>
            <p:nvPr/>
          </p:nvSpPr>
          <p:spPr>
            <a:xfrm>
              <a:off x="1083625" y="6198954"/>
              <a:ext cx="652539" cy="8549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40" name="组合 39">
            <a:extLst>
              <a:ext uri="{FF2B5EF4-FFF2-40B4-BE49-F238E27FC236}">
                <a16:creationId xmlns:a16="http://schemas.microsoft.com/office/drawing/2014/main" id="{BE2D22D7-98B2-29D6-62A6-70EC0947CC79}"/>
              </a:ext>
            </a:extLst>
          </p:cNvPr>
          <p:cNvGrpSpPr/>
          <p:nvPr/>
        </p:nvGrpSpPr>
        <p:grpSpPr>
          <a:xfrm>
            <a:off x="4003662" y="5478323"/>
            <a:ext cx="2590953" cy="2686799"/>
            <a:chOff x="4312672" y="5805947"/>
            <a:chExt cx="2590953" cy="2686799"/>
          </a:xfrm>
        </p:grpSpPr>
        <p:pic>
          <p:nvPicPr>
            <p:cNvPr id="23" name="图片 22" descr="黑暗里有星球&#10;&#10;中度可信度描述已自动生成">
              <a:extLst>
                <a:ext uri="{FF2B5EF4-FFF2-40B4-BE49-F238E27FC236}">
                  <a16:creationId xmlns:a16="http://schemas.microsoft.com/office/drawing/2014/main" id="{4CE5E28F-9156-15BB-7883-26D3C343FD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264749" y="5853870"/>
              <a:ext cx="2686799" cy="2590953"/>
            </a:xfrm>
            <a:prstGeom prst="rect">
              <a:avLst/>
            </a:prstGeom>
          </p:spPr>
        </p:pic>
        <p:sp>
          <p:nvSpPr>
            <p:cNvPr id="37" name="矩形 36">
              <a:extLst>
                <a:ext uri="{FF2B5EF4-FFF2-40B4-BE49-F238E27FC236}">
                  <a16:creationId xmlns:a16="http://schemas.microsoft.com/office/drawing/2014/main" id="{1CF0448C-5BB1-F669-2386-9D643F5621CD}"/>
                </a:ext>
              </a:extLst>
            </p:cNvPr>
            <p:cNvSpPr/>
            <p:nvPr/>
          </p:nvSpPr>
          <p:spPr>
            <a:xfrm>
              <a:off x="5151941" y="6616805"/>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54" name="组合 53">
            <a:extLst>
              <a:ext uri="{FF2B5EF4-FFF2-40B4-BE49-F238E27FC236}">
                <a16:creationId xmlns:a16="http://schemas.microsoft.com/office/drawing/2014/main" id="{FC82ED9F-3CEC-B1F0-C2FE-4B93618875AF}"/>
              </a:ext>
            </a:extLst>
          </p:cNvPr>
          <p:cNvGrpSpPr/>
          <p:nvPr/>
        </p:nvGrpSpPr>
        <p:grpSpPr>
          <a:xfrm>
            <a:off x="7039507" y="5478322"/>
            <a:ext cx="2673321" cy="2695978"/>
            <a:chOff x="9670485" y="5596978"/>
            <a:chExt cx="2673321" cy="2695978"/>
          </a:xfrm>
        </p:grpSpPr>
        <p:pic>
          <p:nvPicPr>
            <p:cNvPr id="29" name="图片 28" descr="图片包含 照片, 桌子, 球拍, 男人&#10;&#10;描述已自动生成">
              <a:extLst>
                <a:ext uri="{FF2B5EF4-FFF2-40B4-BE49-F238E27FC236}">
                  <a16:creationId xmlns:a16="http://schemas.microsoft.com/office/drawing/2014/main" id="{CDF56057-E2D3-D232-BD0D-063CF77846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9659157" y="5608306"/>
              <a:ext cx="2695978" cy="2673321"/>
            </a:xfrm>
            <a:prstGeom prst="rect">
              <a:avLst/>
            </a:prstGeom>
          </p:spPr>
        </p:pic>
        <p:sp>
          <p:nvSpPr>
            <p:cNvPr id="38" name="矩形 37">
              <a:extLst>
                <a:ext uri="{FF2B5EF4-FFF2-40B4-BE49-F238E27FC236}">
                  <a16:creationId xmlns:a16="http://schemas.microsoft.com/office/drawing/2014/main" id="{F513A2A6-AE02-33D7-9F31-0A3B0EAAF9D3}"/>
                </a:ext>
              </a:extLst>
            </p:cNvPr>
            <p:cNvSpPr/>
            <p:nvPr/>
          </p:nvSpPr>
          <p:spPr>
            <a:xfrm>
              <a:off x="9934067" y="7010400"/>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sp>
        <p:nvSpPr>
          <p:cNvPr id="55" name="矩形 54">
            <a:extLst>
              <a:ext uri="{FF2B5EF4-FFF2-40B4-BE49-F238E27FC236}">
                <a16:creationId xmlns:a16="http://schemas.microsoft.com/office/drawing/2014/main" id="{F3086187-8C15-19F2-DBB1-4AD9B301F050}"/>
              </a:ext>
            </a:extLst>
          </p:cNvPr>
          <p:cNvSpPr/>
          <p:nvPr/>
        </p:nvSpPr>
        <p:spPr>
          <a:xfrm>
            <a:off x="1167280" y="8384267"/>
            <a:ext cx="2339102" cy="461665"/>
          </a:xfrm>
          <a:prstGeom prst="rect">
            <a:avLst/>
          </a:prstGeom>
        </p:spPr>
        <p:txBody>
          <a:bodyPr wrap="none">
            <a:spAutoFit/>
          </a:bodyPr>
          <a:lstStyle/>
          <a:p>
            <a:r>
              <a:rPr lang="zh-CN" altLang="en-US" sz="2400" dirty="0">
                <a:latin typeface="SimSun" panose="02010600030101010101" pitchFamily="2" charset="-122"/>
                <a:ea typeface="SimSun" panose="02010600030101010101" pitchFamily="2" charset="-122"/>
                <a:cs typeface="Times New Roman" panose="02020603050405020304" pitchFamily="18" charset="0"/>
              </a:rPr>
              <a:t>少突胶质细胞瘤</a:t>
            </a:r>
            <a:endParaRPr lang="zh-CN" altLang="en-US" sz="2400" dirty="0">
              <a:latin typeface="SimSun" panose="02010600030101010101" pitchFamily="2" charset="-122"/>
              <a:ea typeface="SimSun" panose="02010600030101010101" pitchFamily="2" charset="-122"/>
            </a:endParaRPr>
          </a:p>
        </p:txBody>
      </p:sp>
      <p:grpSp>
        <p:nvGrpSpPr>
          <p:cNvPr id="65" name="组合 64">
            <a:extLst>
              <a:ext uri="{FF2B5EF4-FFF2-40B4-BE49-F238E27FC236}">
                <a16:creationId xmlns:a16="http://schemas.microsoft.com/office/drawing/2014/main" id="{F9D35482-2979-467C-39B6-2665A95E1B5E}"/>
              </a:ext>
            </a:extLst>
          </p:cNvPr>
          <p:cNvGrpSpPr/>
          <p:nvPr/>
        </p:nvGrpSpPr>
        <p:grpSpPr>
          <a:xfrm>
            <a:off x="10197883" y="5478320"/>
            <a:ext cx="2686799" cy="2686799"/>
            <a:chOff x="9991868" y="5357938"/>
            <a:chExt cx="2686799" cy="2686799"/>
          </a:xfrm>
        </p:grpSpPr>
        <p:pic>
          <p:nvPicPr>
            <p:cNvPr id="59" name="图片 58" descr="图片包含 物体, 看着, 黑暗, 关&#10;&#10;描述已自动生成">
              <a:extLst>
                <a:ext uri="{FF2B5EF4-FFF2-40B4-BE49-F238E27FC236}">
                  <a16:creationId xmlns:a16="http://schemas.microsoft.com/office/drawing/2014/main" id="{ED5F184B-F562-311B-1399-31A43EA9EE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9991868" y="5357938"/>
              <a:ext cx="2686799" cy="2686799"/>
            </a:xfrm>
            <a:prstGeom prst="rect">
              <a:avLst/>
            </a:prstGeom>
          </p:spPr>
        </p:pic>
        <p:sp>
          <p:nvSpPr>
            <p:cNvPr id="60" name="矩形 59">
              <a:extLst>
                <a:ext uri="{FF2B5EF4-FFF2-40B4-BE49-F238E27FC236}">
                  <a16:creationId xmlns:a16="http://schemas.microsoft.com/office/drawing/2014/main" id="{F7B57E14-BDD0-D909-728D-13DC5DF5ACD4}"/>
                </a:ext>
              </a:extLst>
            </p:cNvPr>
            <p:cNvSpPr/>
            <p:nvPr/>
          </p:nvSpPr>
          <p:spPr>
            <a:xfrm>
              <a:off x="10784114" y="6701338"/>
              <a:ext cx="595777" cy="48323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sp>
        <p:nvSpPr>
          <p:cNvPr id="61" name="矩形 60">
            <a:extLst>
              <a:ext uri="{FF2B5EF4-FFF2-40B4-BE49-F238E27FC236}">
                <a16:creationId xmlns:a16="http://schemas.microsoft.com/office/drawing/2014/main" id="{7DA911A4-F571-4B15-83DB-D46C6E20F05B}"/>
              </a:ext>
            </a:extLst>
          </p:cNvPr>
          <p:cNvSpPr/>
          <p:nvPr/>
        </p:nvSpPr>
        <p:spPr>
          <a:xfrm>
            <a:off x="4460964" y="8383429"/>
            <a:ext cx="1723549" cy="461665"/>
          </a:xfrm>
          <a:prstGeom prst="rect">
            <a:avLst/>
          </a:prstGeom>
        </p:spPr>
        <p:txBody>
          <a:bodyPr wrap="none">
            <a:spAutoFit/>
          </a:bodyPr>
          <a:lstStyle/>
          <a:p>
            <a:r>
              <a:rPr lang="zh-CN" altLang="en-US" sz="2400" dirty="0">
                <a:latin typeface="SimSun" panose="02010600030101010101" pitchFamily="2" charset="-122"/>
                <a:ea typeface="SimSun" panose="02010600030101010101" pitchFamily="2" charset="-122"/>
                <a:cs typeface="Times New Roman" panose="02020603050405020304" pitchFamily="18" charset="0"/>
              </a:rPr>
              <a:t>星形细胞瘤</a:t>
            </a:r>
            <a:endParaRPr lang="zh-CN" altLang="en-US" sz="2400" dirty="0">
              <a:latin typeface="SimSun" panose="02010600030101010101" pitchFamily="2" charset="-122"/>
              <a:ea typeface="SimSun" panose="02010600030101010101" pitchFamily="2" charset="-122"/>
            </a:endParaRPr>
          </a:p>
        </p:txBody>
      </p:sp>
      <p:sp>
        <p:nvSpPr>
          <p:cNvPr id="62" name="矩形 61">
            <a:extLst>
              <a:ext uri="{FF2B5EF4-FFF2-40B4-BE49-F238E27FC236}">
                <a16:creationId xmlns:a16="http://schemas.microsoft.com/office/drawing/2014/main" id="{EE72DCA2-0FA1-4834-7D37-885CF77B5C88}"/>
              </a:ext>
            </a:extLst>
          </p:cNvPr>
          <p:cNvSpPr/>
          <p:nvPr/>
        </p:nvSpPr>
        <p:spPr>
          <a:xfrm>
            <a:off x="7287439" y="8383429"/>
            <a:ext cx="2031325" cy="461665"/>
          </a:xfrm>
          <a:prstGeom prst="rect">
            <a:avLst/>
          </a:prstGeom>
        </p:spPr>
        <p:txBody>
          <a:bodyPr wrap="none">
            <a:spAutoFit/>
          </a:bodyPr>
          <a:lstStyle/>
          <a:p>
            <a:r>
              <a:rPr lang="zh-CN" altLang="en-US" sz="2400" dirty="0">
                <a:latin typeface="SimSun" panose="02010600030101010101" pitchFamily="2" charset="-122"/>
                <a:ea typeface="SimSun" panose="02010600030101010101" pitchFamily="2" charset="-122"/>
                <a:cs typeface="Times New Roman" panose="02020603050405020304" pitchFamily="18" charset="0"/>
              </a:rPr>
              <a:t>胶质母细胞瘤</a:t>
            </a:r>
            <a:endParaRPr lang="zh-CN" altLang="en-US" sz="2400" dirty="0">
              <a:latin typeface="SimSun" panose="02010600030101010101" pitchFamily="2" charset="-122"/>
              <a:ea typeface="SimSun" panose="02010600030101010101" pitchFamily="2" charset="-122"/>
            </a:endParaRPr>
          </a:p>
        </p:txBody>
      </p:sp>
      <p:sp>
        <p:nvSpPr>
          <p:cNvPr id="63" name="矩形 62">
            <a:extLst>
              <a:ext uri="{FF2B5EF4-FFF2-40B4-BE49-F238E27FC236}">
                <a16:creationId xmlns:a16="http://schemas.microsoft.com/office/drawing/2014/main" id="{A17DFB11-1159-A066-EC97-CAE498845250}"/>
              </a:ext>
            </a:extLst>
          </p:cNvPr>
          <p:cNvSpPr/>
          <p:nvPr/>
        </p:nvSpPr>
        <p:spPr>
          <a:xfrm>
            <a:off x="10371731" y="8383429"/>
            <a:ext cx="2646878" cy="461665"/>
          </a:xfrm>
          <a:prstGeom prst="rect">
            <a:avLst/>
          </a:prstGeom>
        </p:spPr>
        <p:txBody>
          <a:bodyPr wrap="none">
            <a:spAutoFit/>
          </a:bodyPr>
          <a:lstStyle/>
          <a:p>
            <a:r>
              <a:rPr lang="zh-CN" altLang="en-US" sz="2400" dirty="0">
                <a:latin typeface="SimSun" panose="02010600030101010101" pitchFamily="2" charset="-122"/>
                <a:ea typeface="SimSun" panose="02010600030101010101" pitchFamily="2" charset="-122"/>
                <a:cs typeface="Times New Roman" panose="02020603050405020304" pitchFamily="18" charset="0"/>
              </a:rPr>
              <a:t>弥漫性半球胶质瘤</a:t>
            </a:r>
            <a:endParaRPr lang="zh-CN" altLang="en-US" sz="2400" dirty="0">
              <a:latin typeface="SimSun" panose="02010600030101010101" pitchFamily="2" charset="-122"/>
              <a:ea typeface="SimSun" panose="02010600030101010101" pitchFamily="2" charset="-122"/>
            </a:endParaRPr>
          </a:p>
        </p:txBody>
      </p:sp>
      <p:sp>
        <p:nvSpPr>
          <p:cNvPr id="64" name="文本框 63">
            <a:extLst>
              <a:ext uri="{FF2B5EF4-FFF2-40B4-BE49-F238E27FC236}">
                <a16:creationId xmlns:a16="http://schemas.microsoft.com/office/drawing/2014/main" id="{F858F154-F452-3244-E3CF-02CA39A2FD5D}"/>
              </a:ext>
            </a:extLst>
          </p:cNvPr>
          <p:cNvSpPr txBox="1"/>
          <p:nvPr/>
        </p:nvSpPr>
        <p:spPr>
          <a:xfrm>
            <a:off x="10712694" y="3235313"/>
            <a:ext cx="3155271" cy="497380"/>
          </a:xfrm>
          <a:prstGeom prst="rect">
            <a:avLst/>
          </a:prstGeom>
          <a:noFill/>
        </p:spPr>
        <p:txBody>
          <a:bodyPr wrap="square" rtlCol="0" anchor="t">
            <a:spAutoFit/>
          </a:bodyPr>
          <a:lstStyle/>
          <a:p>
            <a:pPr algn="just" fontAlgn="auto">
              <a:lnSpc>
                <a:spcPts val="3500"/>
              </a:lnSpc>
              <a:spcAft>
                <a:spcPts val="600"/>
              </a:spcAft>
            </a:pPr>
            <a:r>
              <a:rPr lang="zh-CN" altLang="en-US" sz="2400" dirty="0">
                <a:latin typeface="Times New Roman" panose="02020603050405020304" charset="0"/>
                <a:ea typeface="宋体" panose="02010600030101010101" pitchFamily="2" charset="-122"/>
                <a:cs typeface="Times New Roman" panose="02020603050405020304" charset="0"/>
                <a:sym typeface="+mn-ea"/>
              </a:rPr>
              <a:t>展示为</a:t>
            </a:r>
            <a:r>
              <a:rPr lang="en-US" altLang="zh-CN" sz="2400" dirty="0">
                <a:latin typeface="Times New Roman" panose="02020603050405020304" charset="0"/>
                <a:ea typeface="宋体" panose="02010600030101010101" pitchFamily="2" charset="-122"/>
                <a:cs typeface="Times New Roman" panose="02020603050405020304" charset="0"/>
                <a:sym typeface="+mn-ea"/>
              </a:rPr>
              <a:t>T1</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模态数据</a:t>
            </a:r>
            <a:endPar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CEDA3D2A-435C-D3F9-BD12-7A3064BAF22B}"/>
              </a:ext>
            </a:extLst>
          </p:cNvPr>
          <p:cNvSpPr txBox="1"/>
          <p:nvPr/>
        </p:nvSpPr>
        <p:spPr>
          <a:xfrm>
            <a:off x="800076" y="1174104"/>
            <a:ext cx="12791938"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二</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单一</a:t>
            </a:r>
            <a:r>
              <a:rPr lang="e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图像模态难以精确分类</a:t>
            </a:r>
            <a:endParaRPr lang="zh-C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3" name="圆角矩形 2">
            <a:extLst>
              <a:ext uri="{FF2B5EF4-FFF2-40B4-BE49-F238E27FC236}">
                <a16:creationId xmlns:a16="http://schemas.microsoft.com/office/drawing/2014/main" id="{935479CA-272A-8C38-8D63-D48B69B3A06A}"/>
              </a:ext>
            </a:extLst>
          </p:cNvPr>
          <p:cNvSpPr/>
          <p:nvPr/>
        </p:nvSpPr>
        <p:spPr>
          <a:xfrm>
            <a:off x="300487" y="1890980"/>
            <a:ext cx="13291527" cy="6954114"/>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文本框 3">
            <a:extLst>
              <a:ext uri="{FF2B5EF4-FFF2-40B4-BE49-F238E27FC236}">
                <a16:creationId xmlns:a16="http://schemas.microsoft.com/office/drawing/2014/main" id="{52BD8AD0-9714-5A4F-F5CC-E21AAE5D1417}"/>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5</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4393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3.04.14"/>
  <p:tag name="AS_TITLE" val="Aspose.Slides for .NET 4.0 Client Profile"/>
  <p:tag name="AS_VERSION" val="23.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0fcaeda-88ad-4e6d-8ff1-41263b37fc83}"/>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2305</Words>
  <Application>Microsoft Macintosh PowerPoint</Application>
  <PresentationFormat>自定义</PresentationFormat>
  <Paragraphs>323</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等线</vt:lpstr>
      <vt:lpstr>思源黑体</vt:lpstr>
      <vt:lpstr>SimSun</vt:lpstr>
      <vt:lpstr>SimSun</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PPT汇_PPT模板免费下载_www.ppthui.com</dc:title>
  <dc:creator/>
  <cp:lastModifiedBy/>
  <cp:revision>2</cp:revision>
  <dcterms:created xsi:type="dcterms:W3CDTF">2021-11-01T00:50:00Z</dcterms:created>
  <dcterms:modified xsi:type="dcterms:W3CDTF">2025-12-03T13:36:26Z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904AB9FD79704913A69D8893CB8AD9DB</vt:lpwstr>
  </property>
  <property fmtid="{D5CDD505-2E9C-101B-9397-08002B2CF9AE}" pid="3" name="KSOProductBuildVer">
    <vt:lpwstr>2052-11.1.0.10723</vt:lpwstr>
  </property>
</Properties>
</file>